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Lst>
  <p:sldSz cx="18288000" cy="10287000"/>
  <p:notesSz cx="6858000" cy="9144000"/>
  <p:embeddedFontLst>
    <p:embeddedFont>
      <p:font typeface="Poppins" panose="00000500000000000000" pitchFamily="2" charset="0"/>
      <p:regular r:id="rId23"/>
    </p:embeddedFont>
    <p:embeddedFont>
      <p:font typeface="Poppins Bold" panose="00000800000000000000" charset="0"/>
      <p:regular r:id="rId24"/>
    </p:embeddedFont>
    <p:embeddedFont>
      <p:font typeface="Quicksand" panose="020B0604020202020204" charset="0"/>
      <p:regular r:id="rId25"/>
    </p:embeddedFont>
    <p:embeddedFont>
      <p:font typeface="Quicksand Bold" panose="020B0604020202020204" charset="0"/>
      <p:regular r:id="rId26"/>
    </p:embeddedFont>
    <p:embeddedFont>
      <p:font typeface="Quicksand Semi-Bold" panose="020B0604020202020204" charset="0"/>
      <p:regular r:id="rId27"/>
    </p:embeddedFont>
    <p:embeddedFont>
      <p:font typeface="Raleway Bol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9" d="100"/>
          <a:sy n="49" d="100"/>
        </p:scale>
        <p:origin x="57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shitij Maheshwari" userId="70b9f6d1d44cf7df" providerId="LiveId" clId="{013B6606-5F2D-40D0-9A5E-A9F6C4F27DAF}"/>
    <pc:docChg chg="delSld">
      <pc:chgData name="Kshitij Maheshwari" userId="70b9f6d1d44cf7df" providerId="LiveId" clId="{013B6606-5F2D-40D0-9A5E-A9F6C4F27DAF}" dt="2025-05-28T07:25:04.493" v="2" actId="47"/>
      <pc:docMkLst>
        <pc:docMk/>
      </pc:docMkLst>
      <pc:sldChg chg="del">
        <pc:chgData name="Kshitij Maheshwari" userId="70b9f6d1d44cf7df" providerId="LiveId" clId="{013B6606-5F2D-40D0-9A5E-A9F6C4F27DAF}" dt="2025-05-28T07:24:51.343" v="0" actId="2696"/>
        <pc:sldMkLst>
          <pc:docMk/>
          <pc:sldMk cId="0" sldId="256"/>
        </pc:sldMkLst>
      </pc:sldChg>
      <pc:sldChg chg="del">
        <pc:chgData name="Kshitij Maheshwari" userId="70b9f6d1d44cf7df" providerId="LiveId" clId="{013B6606-5F2D-40D0-9A5E-A9F6C4F27DAF}" dt="2025-05-28T07:25:02.973" v="1" actId="47"/>
        <pc:sldMkLst>
          <pc:docMk/>
          <pc:sldMk cId="0" sldId="278"/>
        </pc:sldMkLst>
      </pc:sldChg>
      <pc:sldChg chg="del">
        <pc:chgData name="Kshitij Maheshwari" userId="70b9f6d1d44cf7df" providerId="LiveId" clId="{013B6606-5F2D-40D0-9A5E-A9F6C4F27DAF}" dt="2025-05-28T07:25:04.493" v="2" actId="47"/>
        <pc:sldMkLst>
          <pc:docMk/>
          <pc:sldMk cId="0" sldId="279"/>
        </pc:sldMkLst>
      </pc:sldChg>
    </pc:docChg>
  </pc:docChgLst>
</pc:chgInfo>
</file>

<file path=ppt/media/image1.png>
</file>

<file path=ppt/media/image10.svg>
</file>

<file path=ppt/media/image11.png>
</file>

<file path=ppt/media/image12.svg>
</file>

<file path=ppt/media/image13.png>
</file>

<file path=ppt/media/image14.png>
</file>

<file path=ppt/media/image15.svg>
</file>

<file path=ppt/media/image16.png>
</file>

<file path=ppt/media/image17.sv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svg>
</file>

<file path=ppt/media/image32.png>
</file>

<file path=ppt/media/image33.sv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31.svg"/><Relationship Id="rId7" Type="http://schemas.openxmlformats.org/officeDocument/2006/relationships/image" Target="../media/image33.sv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1.svg"/><Relationship Id="rId7" Type="http://schemas.openxmlformats.org/officeDocument/2006/relationships/image" Target="../media/image33.sv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36.png"/></Relationships>
</file>

<file path=ppt/slides/_rels/slide12.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1.svg"/><Relationship Id="rId7" Type="http://schemas.openxmlformats.org/officeDocument/2006/relationships/image" Target="../media/image33.sv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38.png"/></Relationships>
</file>

<file path=ppt/slides/_rels/slide13.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1.svg"/><Relationship Id="rId7" Type="http://schemas.openxmlformats.org/officeDocument/2006/relationships/image" Target="../media/image33.sv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2.sv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1.svg"/><Relationship Id="rId7" Type="http://schemas.openxmlformats.org/officeDocument/2006/relationships/image" Target="../media/image42.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41.png"/><Relationship Id="rId5" Type="http://schemas.openxmlformats.org/officeDocument/2006/relationships/image" Target="../media/image2.sv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31.svg"/><Relationship Id="rId7" Type="http://schemas.openxmlformats.org/officeDocument/2006/relationships/image" Target="../media/image45.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44.png"/><Relationship Id="rId5" Type="http://schemas.openxmlformats.org/officeDocument/2006/relationships/image" Target="../media/image2.sv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svg"/><Relationship Id="rId7" Type="http://schemas.openxmlformats.org/officeDocument/2006/relationships/image" Target="../media/image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svg"/><Relationship Id="rId10" Type="http://schemas.openxmlformats.org/officeDocument/2006/relationships/image" Target="../media/image46.png"/><Relationship Id="rId4" Type="http://schemas.openxmlformats.org/officeDocument/2006/relationships/image" Target="../media/image3.png"/><Relationship Id="rId9" Type="http://schemas.openxmlformats.org/officeDocument/2006/relationships/image" Target="../media/image10.svg"/></Relationships>
</file>

<file path=ppt/slides/_rels/slide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4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sv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2.svg"/><Relationship Id="rId4" Type="http://schemas.openxmlformats.org/officeDocument/2006/relationships/image" Target="../media/image13.png"/><Relationship Id="rId9" Type="http://schemas.openxmlformats.org/officeDocument/2006/relationships/image" Target="../media/image1.png"/></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4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21.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49.png"/><Relationship Id="rId5" Type="http://schemas.openxmlformats.org/officeDocument/2006/relationships/image" Target="../media/image2.sv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5.svg"/><Relationship Id="rId7" Type="http://schemas.openxmlformats.org/officeDocument/2006/relationships/image" Target="../media/image2.svg"/><Relationship Id="rId12"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12.svg"/><Relationship Id="rId5" Type="http://schemas.openxmlformats.org/officeDocument/2006/relationships/image" Target="../media/image17.svg"/><Relationship Id="rId10" Type="http://schemas.openxmlformats.org/officeDocument/2006/relationships/image" Target="../media/image11.png"/><Relationship Id="rId4" Type="http://schemas.openxmlformats.org/officeDocument/2006/relationships/image" Target="../media/image16.png"/><Relationship Id="rId9" Type="http://schemas.openxmlformats.org/officeDocument/2006/relationships/image" Target="../media/image4.svg"/></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8.svg"/><Relationship Id="rId7" Type="http://schemas.openxmlformats.org/officeDocument/2006/relationships/image" Target="../media/image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0.sv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8.svg"/><Relationship Id="rId7" Type="http://schemas.openxmlformats.org/officeDocument/2006/relationships/image" Target="../media/image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20.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8.svg"/><Relationship Id="rId7" Type="http://schemas.openxmlformats.org/officeDocument/2006/relationships/image" Target="../media/image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8.svg"/><Relationship Id="rId7" Type="http://schemas.openxmlformats.org/officeDocument/2006/relationships/image" Target="../media/image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0.svg"/><Relationship Id="rId10" Type="http://schemas.openxmlformats.org/officeDocument/2006/relationships/image" Target="../media/image24.png"/><Relationship Id="rId4" Type="http://schemas.openxmlformats.org/officeDocument/2006/relationships/image" Target="../media/image9.png"/><Relationship Id="rId9" Type="http://schemas.openxmlformats.org/officeDocument/2006/relationships/image" Target="../media/image23.png"/></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8.svg"/><Relationship Id="rId7" Type="http://schemas.openxmlformats.org/officeDocument/2006/relationships/image" Target="../media/image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0.sv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8.svg"/><Relationship Id="rId7" Type="http://schemas.openxmlformats.org/officeDocument/2006/relationships/image" Target="../media/image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29.png"/><Relationship Id="rId5" Type="http://schemas.openxmlformats.org/officeDocument/2006/relationships/image" Target="../media/image10.svg"/><Relationship Id="rId10" Type="http://schemas.openxmlformats.org/officeDocument/2006/relationships/image" Target="../media/image28.png"/><Relationship Id="rId4" Type="http://schemas.openxmlformats.org/officeDocument/2006/relationships/image" Target="../media/image9.png"/><Relationship Id="rId9"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TextBox 2"/>
          <p:cNvSpPr txBox="1"/>
          <p:nvPr/>
        </p:nvSpPr>
        <p:spPr>
          <a:xfrm>
            <a:off x="12545203" y="2280209"/>
            <a:ext cx="4082128" cy="272415"/>
          </a:xfrm>
          <a:prstGeom prst="rect">
            <a:avLst/>
          </a:prstGeom>
        </p:spPr>
        <p:txBody>
          <a:bodyPr lIns="0" tIns="0" rIns="0" bIns="0" rtlCol="0" anchor="t">
            <a:spAutoFit/>
          </a:bodyPr>
          <a:lstStyle/>
          <a:p>
            <a:pPr marL="0" lvl="0" indent="0" algn="l">
              <a:lnSpc>
                <a:spcPts val="2295"/>
              </a:lnSpc>
              <a:spcBef>
                <a:spcPct val="0"/>
              </a:spcBef>
            </a:pPr>
            <a:r>
              <a:rPr lang="en-US" sz="1700" b="1" spc="102">
                <a:solidFill>
                  <a:srgbClr val="000000"/>
                </a:solidFill>
                <a:latin typeface="Quicksand Semi-Bold"/>
                <a:ea typeface="Quicksand Semi-Bold"/>
                <a:cs typeface="Quicksand Semi-Bold"/>
                <a:sym typeface="Quicksand Semi-Bold"/>
              </a:rPr>
              <a:t>dsd</a:t>
            </a:r>
          </a:p>
        </p:txBody>
      </p:sp>
      <p:grpSp>
        <p:nvGrpSpPr>
          <p:cNvPr id="3" name="Group 3"/>
          <p:cNvGrpSpPr/>
          <p:nvPr/>
        </p:nvGrpSpPr>
        <p:grpSpPr>
          <a:xfrm>
            <a:off x="12265918" y="4965071"/>
            <a:ext cx="6609711" cy="66097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A64A"/>
            </a:solidFill>
            <a:ln w="12700">
              <a:solidFill>
                <a:srgbClr val="000000"/>
              </a:solidFill>
            </a:ln>
          </p:spPr>
        </p:sp>
      </p:grpSp>
      <p:sp>
        <p:nvSpPr>
          <p:cNvPr id="5" name="Freeform 5"/>
          <p:cNvSpPr/>
          <p:nvPr/>
        </p:nvSpPr>
        <p:spPr>
          <a:xfrm>
            <a:off x="16212126" y="8880335"/>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rot="-2027954">
            <a:off x="16476370" y="-652318"/>
            <a:ext cx="2491392" cy="2513384"/>
          </a:xfrm>
          <a:custGeom>
            <a:avLst/>
            <a:gdLst/>
            <a:ahLst/>
            <a:cxnLst/>
            <a:rect l="l" t="t" r="r" b="b"/>
            <a:pathLst>
              <a:path w="2491392" h="2513384">
                <a:moveTo>
                  <a:pt x="0" y="0"/>
                </a:moveTo>
                <a:lnTo>
                  <a:pt x="2491391" y="0"/>
                </a:lnTo>
                <a:lnTo>
                  <a:pt x="2491391" y="2513384"/>
                </a:lnTo>
                <a:lnTo>
                  <a:pt x="0" y="25133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693093" y="5405780"/>
            <a:ext cx="5974693" cy="597469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A64A"/>
            </a:solidFill>
            <a:ln w="12700">
              <a:solidFill>
                <a:srgbClr val="000000"/>
              </a:solidFill>
            </a:ln>
          </p:spPr>
        </p:sp>
      </p:grpSp>
      <p:sp>
        <p:nvSpPr>
          <p:cNvPr id="9" name="Freeform 9"/>
          <p:cNvSpPr/>
          <p:nvPr/>
        </p:nvSpPr>
        <p:spPr>
          <a:xfrm flipH="1">
            <a:off x="-974753" y="10006932"/>
            <a:ext cx="2221424" cy="2575564"/>
          </a:xfrm>
          <a:custGeom>
            <a:avLst/>
            <a:gdLst/>
            <a:ahLst/>
            <a:cxnLst/>
            <a:rect l="l" t="t" r="r" b="b"/>
            <a:pathLst>
              <a:path w="2221424" h="2575564">
                <a:moveTo>
                  <a:pt x="2221425" y="0"/>
                </a:moveTo>
                <a:lnTo>
                  <a:pt x="0" y="0"/>
                </a:lnTo>
                <a:lnTo>
                  <a:pt x="0" y="2575564"/>
                </a:lnTo>
                <a:lnTo>
                  <a:pt x="2221425" y="2575564"/>
                </a:lnTo>
                <a:lnTo>
                  <a:pt x="2221425"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0" name="Group 10"/>
          <p:cNvGrpSpPr/>
          <p:nvPr/>
        </p:nvGrpSpPr>
        <p:grpSpPr>
          <a:xfrm>
            <a:off x="1028700" y="-916166"/>
            <a:ext cx="6321946" cy="6321946"/>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A64A"/>
            </a:solidFill>
            <a:ln w="12700">
              <a:solidFill>
                <a:srgbClr val="000000"/>
              </a:solidFill>
            </a:ln>
          </p:spPr>
        </p:sp>
      </p:grpSp>
      <p:sp>
        <p:nvSpPr>
          <p:cNvPr id="12" name="Freeform 12"/>
          <p:cNvSpPr/>
          <p:nvPr/>
        </p:nvSpPr>
        <p:spPr>
          <a:xfrm>
            <a:off x="-1330308" y="-808841"/>
            <a:ext cx="3158372" cy="3150476"/>
          </a:xfrm>
          <a:custGeom>
            <a:avLst/>
            <a:gdLst/>
            <a:ahLst/>
            <a:cxnLst/>
            <a:rect l="l" t="t" r="r" b="b"/>
            <a:pathLst>
              <a:path w="3158372" h="3150476">
                <a:moveTo>
                  <a:pt x="0" y="0"/>
                </a:moveTo>
                <a:lnTo>
                  <a:pt x="3158372" y="0"/>
                </a:lnTo>
                <a:lnTo>
                  <a:pt x="3158372" y="3150477"/>
                </a:lnTo>
                <a:lnTo>
                  <a:pt x="0" y="315047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3" name="Freeform 13"/>
          <p:cNvSpPr/>
          <p:nvPr/>
        </p:nvSpPr>
        <p:spPr>
          <a:xfrm>
            <a:off x="11708143" y="9297032"/>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grpSp>
        <p:nvGrpSpPr>
          <p:cNvPr id="14" name="Group 14"/>
          <p:cNvGrpSpPr/>
          <p:nvPr/>
        </p:nvGrpSpPr>
        <p:grpSpPr>
          <a:xfrm>
            <a:off x="10700354" y="-1188667"/>
            <a:ext cx="6332167" cy="6332167"/>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A64A"/>
            </a:solidFill>
            <a:ln w="12700">
              <a:solidFill>
                <a:srgbClr val="000000"/>
              </a:solidFill>
            </a:ln>
          </p:spPr>
        </p:sp>
      </p:grpSp>
      <p:sp>
        <p:nvSpPr>
          <p:cNvPr id="16" name="TextBox 16"/>
          <p:cNvSpPr txBox="1"/>
          <p:nvPr/>
        </p:nvSpPr>
        <p:spPr>
          <a:xfrm>
            <a:off x="7138286" y="4064007"/>
            <a:ext cx="4569857" cy="901065"/>
          </a:xfrm>
          <a:prstGeom prst="rect">
            <a:avLst/>
          </a:prstGeom>
        </p:spPr>
        <p:txBody>
          <a:bodyPr lIns="0" tIns="0" rIns="0" bIns="0" rtlCol="0" anchor="t">
            <a:spAutoFit/>
          </a:bodyPr>
          <a:lstStyle/>
          <a:p>
            <a:pPr algn="l">
              <a:lnSpc>
                <a:spcPts val="6479"/>
              </a:lnSpc>
            </a:pPr>
            <a:r>
              <a:rPr lang="en-US" sz="5999" b="1">
                <a:solidFill>
                  <a:srgbClr val="000000"/>
                </a:solidFill>
                <a:latin typeface="Poppins Bold"/>
                <a:ea typeface="Poppins Bold"/>
                <a:cs typeface="Poppins Bold"/>
                <a:sym typeface="Poppins Bold"/>
              </a:rPr>
              <a:t>Overview</a:t>
            </a:r>
          </a:p>
        </p:txBody>
      </p:sp>
      <p:grpSp>
        <p:nvGrpSpPr>
          <p:cNvPr id="17" name="Group 17"/>
          <p:cNvGrpSpPr/>
          <p:nvPr/>
        </p:nvGrpSpPr>
        <p:grpSpPr>
          <a:xfrm>
            <a:off x="5757850" y="5405780"/>
            <a:ext cx="6304018" cy="6304018"/>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A64A"/>
            </a:solidFill>
            <a:ln w="12700">
              <a:solidFill>
                <a:srgbClr val="000000"/>
              </a:solidFill>
            </a:ln>
          </p:spPr>
        </p:sp>
      </p:grpSp>
      <p:sp>
        <p:nvSpPr>
          <p:cNvPr id="19" name="TextBox 19"/>
          <p:cNvSpPr txBox="1"/>
          <p:nvPr/>
        </p:nvSpPr>
        <p:spPr>
          <a:xfrm>
            <a:off x="13337306" y="84912"/>
            <a:ext cx="1248961" cy="563614"/>
          </a:xfrm>
          <a:prstGeom prst="rect">
            <a:avLst/>
          </a:prstGeom>
        </p:spPr>
        <p:txBody>
          <a:bodyPr lIns="0" tIns="0" rIns="0" bIns="0" rtlCol="0" anchor="t">
            <a:spAutoFit/>
          </a:bodyPr>
          <a:lstStyle/>
          <a:p>
            <a:pPr marL="0" lvl="0" indent="0" algn="l">
              <a:lnSpc>
                <a:spcPts val="4608"/>
              </a:lnSpc>
              <a:spcBef>
                <a:spcPct val="0"/>
              </a:spcBef>
            </a:pPr>
            <a:r>
              <a:rPr lang="en-US" sz="3413" b="1" spc="204">
                <a:solidFill>
                  <a:srgbClr val="000000"/>
                </a:solidFill>
                <a:latin typeface="Quicksand Bold"/>
                <a:ea typeface="Quicksand Bold"/>
                <a:cs typeface="Quicksand Bold"/>
                <a:sym typeface="Quicksand Bold"/>
              </a:rPr>
              <a:t>Risks</a:t>
            </a:r>
          </a:p>
        </p:txBody>
      </p:sp>
      <p:sp>
        <p:nvSpPr>
          <p:cNvPr id="20" name="TextBox 20"/>
          <p:cNvSpPr txBox="1"/>
          <p:nvPr/>
        </p:nvSpPr>
        <p:spPr>
          <a:xfrm>
            <a:off x="14780433" y="5574193"/>
            <a:ext cx="1431693" cy="588379"/>
          </a:xfrm>
          <a:prstGeom prst="rect">
            <a:avLst/>
          </a:prstGeom>
        </p:spPr>
        <p:txBody>
          <a:bodyPr lIns="0" tIns="0" rIns="0" bIns="0" rtlCol="0" anchor="t">
            <a:spAutoFit/>
          </a:bodyPr>
          <a:lstStyle/>
          <a:p>
            <a:pPr marL="0" lvl="0" indent="0" algn="l">
              <a:lnSpc>
                <a:spcPts val="4878"/>
              </a:lnSpc>
              <a:spcBef>
                <a:spcPct val="0"/>
              </a:spcBef>
            </a:pPr>
            <a:r>
              <a:rPr lang="en-US" sz="3613" b="1" spc="216">
                <a:solidFill>
                  <a:srgbClr val="000000"/>
                </a:solidFill>
                <a:latin typeface="Quicksand Bold"/>
                <a:ea typeface="Quicksand Bold"/>
                <a:cs typeface="Quicksand Bold"/>
                <a:sym typeface="Quicksand Bold"/>
              </a:rPr>
              <a:t>Goals</a:t>
            </a:r>
          </a:p>
        </p:txBody>
      </p:sp>
      <p:sp>
        <p:nvSpPr>
          <p:cNvPr id="21" name="TextBox 21"/>
          <p:cNvSpPr txBox="1"/>
          <p:nvPr/>
        </p:nvSpPr>
        <p:spPr>
          <a:xfrm>
            <a:off x="2123536" y="142881"/>
            <a:ext cx="4316589" cy="973188"/>
          </a:xfrm>
          <a:prstGeom prst="rect">
            <a:avLst/>
          </a:prstGeom>
        </p:spPr>
        <p:txBody>
          <a:bodyPr lIns="0" tIns="0" rIns="0" bIns="0" rtlCol="0" anchor="t">
            <a:spAutoFit/>
          </a:bodyPr>
          <a:lstStyle/>
          <a:p>
            <a:pPr marL="0" lvl="0" indent="0" algn="ctr">
              <a:lnSpc>
                <a:spcPts val="3933"/>
              </a:lnSpc>
              <a:spcBef>
                <a:spcPct val="0"/>
              </a:spcBef>
            </a:pPr>
            <a:r>
              <a:rPr lang="en-US" sz="2913" b="1" spc="174">
                <a:solidFill>
                  <a:srgbClr val="000000"/>
                </a:solidFill>
                <a:latin typeface="Quicksand Bold"/>
                <a:ea typeface="Quicksand Bold"/>
                <a:cs typeface="Quicksand Bold"/>
                <a:sym typeface="Quicksand Bold"/>
              </a:rPr>
              <a:t>High Impedance Faults </a:t>
            </a:r>
          </a:p>
        </p:txBody>
      </p:sp>
      <p:sp>
        <p:nvSpPr>
          <p:cNvPr id="22" name="TextBox 22"/>
          <p:cNvSpPr txBox="1"/>
          <p:nvPr/>
        </p:nvSpPr>
        <p:spPr>
          <a:xfrm>
            <a:off x="7656689" y="5722913"/>
            <a:ext cx="2506341" cy="588379"/>
          </a:xfrm>
          <a:prstGeom prst="rect">
            <a:avLst/>
          </a:prstGeom>
        </p:spPr>
        <p:txBody>
          <a:bodyPr lIns="0" tIns="0" rIns="0" bIns="0" rtlCol="0" anchor="t">
            <a:spAutoFit/>
          </a:bodyPr>
          <a:lstStyle/>
          <a:p>
            <a:pPr marL="0" lvl="0" indent="0" algn="l">
              <a:lnSpc>
                <a:spcPts val="4878"/>
              </a:lnSpc>
              <a:spcBef>
                <a:spcPct val="0"/>
              </a:spcBef>
            </a:pPr>
            <a:r>
              <a:rPr lang="en-US" sz="3613" b="1" spc="216">
                <a:solidFill>
                  <a:srgbClr val="000000"/>
                </a:solidFill>
                <a:latin typeface="Quicksand Bold"/>
                <a:ea typeface="Quicksand Bold"/>
                <a:cs typeface="Quicksand Bold"/>
                <a:sym typeface="Quicksand Bold"/>
              </a:rPr>
              <a:t>Approach</a:t>
            </a:r>
          </a:p>
        </p:txBody>
      </p:sp>
      <p:sp>
        <p:nvSpPr>
          <p:cNvPr id="23" name="TextBox 23"/>
          <p:cNvSpPr txBox="1"/>
          <p:nvPr/>
        </p:nvSpPr>
        <p:spPr>
          <a:xfrm>
            <a:off x="785072" y="5998052"/>
            <a:ext cx="3018363" cy="588379"/>
          </a:xfrm>
          <a:prstGeom prst="rect">
            <a:avLst/>
          </a:prstGeom>
        </p:spPr>
        <p:txBody>
          <a:bodyPr lIns="0" tIns="0" rIns="0" bIns="0" rtlCol="0" anchor="t">
            <a:spAutoFit/>
          </a:bodyPr>
          <a:lstStyle/>
          <a:p>
            <a:pPr marL="0" lvl="0" indent="0" algn="l">
              <a:lnSpc>
                <a:spcPts val="4878"/>
              </a:lnSpc>
              <a:spcBef>
                <a:spcPct val="0"/>
              </a:spcBef>
            </a:pPr>
            <a:r>
              <a:rPr lang="en-US" sz="3613" b="1" spc="216">
                <a:solidFill>
                  <a:srgbClr val="000000"/>
                </a:solidFill>
                <a:latin typeface="Quicksand Bold"/>
                <a:ea typeface="Quicksand Bold"/>
                <a:cs typeface="Quicksand Bold"/>
                <a:sym typeface="Quicksand Bold"/>
              </a:rPr>
              <a:t>Importance</a:t>
            </a:r>
          </a:p>
        </p:txBody>
      </p:sp>
      <p:sp>
        <p:nvSpPr>
          <p:cNvPr id="24" name="TextBox 24"/>
          <p:cNvSpPr txBox="1"/>
          <p:nvPr/>
        </p:nvSpPr>
        <p:spPr>
          <a:xfrm>
            <a:off x="2123536" y="1531081"/>
            <a:ext cx="4316589" cy="2521953"/>
          </a:xfrm>
          <a:prstGeom prst="rect">
            <a:avLst/>
          </a:prstGeom>
        </p:spPr>
        <p:txBody>
          <a:bodyPr lIns="0" tIns="0" rIns="0" bIns="0" rtlCol="0" anchor="t">
            <a:spAutoFit/>
          </a:bodyPr>
          <a:lstStyle/>
          <a:p>
            <a:pPr algn="ctr">
              <a:lnSpc>
                <a:spcPts val="2853"/>
              </a:lnSpc>
            </a:pPr>
            <a:r>
              <a:rPr lang="en-US" sz="2114" spc="126">
                <a:solidFill>
                  <a:srgbClr val="000000"/>
                </a:solidFill>
                <a:latin typeface="Quicksand"/>
                <a:ea typeface="Quicksand"/>
                <a:cs typeface="Quicksand"/>
                <a:sym typeface="Quicksand"/>
              </a:rPr>
              <a:t>High Impedance Faults (HIF) occur when current flows through high-resistance paths like trees or insulators, producing low currents that evade traditional relays</a:t>
            </a:r>
          </a:p>
          <a:p>
            <a:pPr marL="0" lvl="0" indent="0" algn="ctr">
              <a:lnSpc>
                <a:spcPts val="2853"/>
              </a:lnSpc>
              <a:spcBef>
                <a:spcPct val="0"/>
              </a:spcBef>
            </a:pPr>
            <a:endParaRPr lang="en-US" sz="2114" spc="126">
              <a:solidFill>
                <a:srgbClr val="000000"/>
              </a:solidFill>
              <a:latin typeface="Quicksand"/>
              <a:ea typeface="Quicksand"/>
              <a:cs typeface="Quicksand"/>
              <a:sym typeface="Quicksand"/>
            </a:endParaRPr>
          </a:p>
        </p:txBody>
      </p:sp>
      <p:sp>
        <p:nvSpPr>
          <p:cNvPr id="25" name="TextBox 25"/>
          <p:cNvSpPr txBox="1"/>
          <p:nvPr/>
        </p:nvSpPr>
        <p:spPr>
          <a:xfrm>
            <a:off x="11803492" y="890543"/>
            <a:ext cx="4316589" cy="3607803"/>
          </a:xfrm>
          <a:prstGeom prst="rect">
            <a:avLst/>
          </a:prstGeom>
        </p:spPr>
        <p:txBody>
          <a:bodyPr lIns="0" tIns="0" rIns="0" bIns="0" rtlCol="0" anchor="t">
            <a:spAutoFit/>
          </a:bodyPr>
          <a:lstStyle/>
          <a:p>
            <a:pPr algn="ctr">
              <a:lnSpc>
                <a:spcPts val="2853"/>
              </a:lnSpc>
            </a:pPr>
            <a:r>
              <a:rPr lang="en-US" sz="2114" spc="126">
                <a:solidFill>
                  <a:srgbClr val="000000"/>
                </a:solidFill>
                <a:latin typeface="Quicksand"/>
                <a:ea typeface="Quicksand"/>
                <a:cs typeface="Quicksand"/>
                <a:sym typeface="Quicksand"/>
              </a:rPr>
              <a:t>Undetected HIFs can spark fires, disrupt power with outages, and degrade equipment over time. These risks threaten safety and reliability, making effective detection critical to prevent costly and hazardous consequences.</a:t>
            </a:r>
          </a:p>
          <a:p>
            <a:pPr marL="0" lvl="0" indent="0" algn="ctr">
              <a:lnSpc>
                <a:spcPts val="2853"/>
              </a:lnSpc>
              <a:spcBef>
                <a:spcPct val="0"/>
              </a:spcBef>
            </a:pPr>
            <a:endParaRPr lang="en-US" sz="2114" spc="126">
              <a:solidFill>
                <a:srgbClr val="000000"/>
              </a:solidFill>
              <a:latin typeface="Quicksand"/>
              <a:ea typeface="Quicksand"/>
              <a:cs typeface="Quicksand"/>
              <a:sym typeface="Quicksand"/>
            </a:endParaRPr>
          </a:p>
        </p:txBody>
      </p:sp>
      <p:sp>
        <p:nvSpPr>
          <p:cNvPr id="26" name="TextBox 26"/>
          <p:cNvSpPr txBox="1"/>
          <p:nvPr/>
        </p:nvSpPr>
        <p:spPr>
          <a:xfrm>
            <a:off x="13337985" y="6600722"/>
            <a:ext cx="4316589" cy="2883903"/>
          </a:xfrm>
          <a:prstGeom prst="rect">
            <a:avLst/>
          </a:prstGeom>
        </p:spPr>
        <p:txBody>
          <a:bodyPr lIns="0" tIns="0" rIns="0" bIns="0" rtlCol="0" anchor="t">
            <a:spAutoFit/>
          </a:bodyPr>
          <a:lstStyle/>
          <a:p>
            <a:pPr algn="ctr">
              <a:lnSpc>
                <a:spcPts val="2853"/>
              </a:lnSpc>
            </a:pPr>
            <a:r>
              <a:rPr lang="en-US" sz="2114" spc="126">
                <a:solidFill>
                  <a:srgbClr val="000000"/>
                </a:solidFill>
                <a:latin typeface="Quicksand"/>
                <a:ea typeface="Quicksand"/>
                <a:cs typeface="Quicksand"/>
                <a:sym typeface="Quicksand"/>
              </a:rPr>
              <a:t>Our goal is precise, adaptable HIF detection using a Simulink dataset and CNN training. We aim to create a scalable solution for safer, more reliable electrical networks.</a:t>
            </a:r>
          </a:p>
          <a:p>
            <a:pPr algn="ctr">
              <a:lnSpc>
                <a:spcPts val="2853"/>
              </a:lnSpc>
            </a:pPr>
            <a:endParaRPr lang="en-US" sz="2114" spc="126">
              <a:solidFill>
                <a:srgbClr val="000000"/>
              </a:solidFill>
              <a:latin typeface="Quicksand"/>
              <a:ea typeface="Quicksand"/>
              <a:cs typeface="Quicksand"/>
              <a:sym typeface="Quicksand"/>
            </a:endParaRPr>
          </a:p>
          <a:p>
            <a:pPr marL="0" lvl="0" indent="0" algn="ctr">
              <a:lnSpc>
                <a:spcPts val="2853"/>
              </a:lnSpc>
              <a:spcBef>
                <a:spcPct val="0"/>
              </a:spcBef>
            </a:pPr>
            <a:endParaRPr lang="en-US" sz="2114" spc="126">
              <a:solidFill>
                <a:srgbClr val="000000"/>
              </a:solidFill>
              <a:latin typeface="Quicksand"/>
              <a:ea typeface="Quicksand"/>
              <a:cs typeface="Quicksand"/>
              <a:sym typeface="Quicksand"/>
            </a:endParaRPr>
          </a:p>
        </p:txBody>
      </p:sp>
      <p:sp>
        <p:nvSpPr>
          <p:cNvPr id="27" name="TextBox 27"/>
          <p:cNvSpPr txBox="1"/>
          <p:nvPr/>
        </p:nvSpPr>
        <p:spPr>
          <a:xfrm>
            <a:off x="6676494" y="6994663"/>
            <a:ext cx="4316589" cy="2883903"/>
          </a:xfrm>
          <a:prstGeom prst="rect">
            <a:avLst/>
          </a:prstGeom>
        </p:spPr>
        <p:txBody>
          <a:bodyPr lIns="0" tIns="0" rIns="0" bIns="0" rtlCol="0" anchor="t">
            <a:spAutoFit/>
          </a:bodyPr>
          <a:lstStyle/>
          <a:p>
            <a:pPr algn="ctr">
              <a:lnSpc>
                <a:spcPts val="2853"/>
              </a:lnSpc>
            </a:pPr>
            <a:r>
              <a:rPr lang="en-US" sz="2114" spc="126">
                <a:solidFill>
                  <a:srgbClr val="000000"/>
                </a:solidFill>
                <a:latin typeface="Quicksand"/>
                <a:ea typeface="Quicksand"/>
                <a:cs typeface="Quicksand"/>
                <a:sym typeface="Quicksand"/>
              </a:rPr>
              <a:t>We use Wavelet Packet Analysis to extract signal features and CNN to classify faults accurately. This blend of signal processing and deep learning tackles HIF detection effectively.</a:t>
            </a:r>
          </a:p>
          <a:p>
            <a:pPr marL="0" lvl="0" indent="0" algn="ctr">
              <a:lnSpc>
                <a:spcPts val="2853"/>
              </a:lnSpc>
              <a:spcBef>
                <a:spcPct val="0"/>
              </a:spcBef>
            </a:pPr>
            <a:endParaRPr lang="en-US" sz="2114" spc="126">
              <a:solidFill>
                <a:srgbClr val="000000"/>
              </a:solidFill>
              <a:latin typeface="Quicksand"/>
              <a:ea typeface="Quicksand"/>
              <a:cs typeface="Quicksand"/>
              <a:sym typeface="Quicksand"/>
            </a:endParaRPr>
          </a:p>
        </p:txBody>
      </p:sp>
      <p:sp>
        <p:nvSpPr>
          <p:cNvPr id="28" name="TextBox 28"/>
          <p:cNvSpPr txBox="1"/>
          <p:nvPr/>
        </p:nvSpPr>
        <p:spPr>
          <a:xfrm>
            <a:off x="135959" y="6936888"/>
            <a:ext cx="4316589" cy="2883903"/>
          </a:xfrm>
          <a:prstGeom prst="rect">
            <a:avLst/>
          </a:prstGeom>
        </p:spPr>
        <p:txBody>
          <a:bodyPr lIns="0" tIns="0" rIns="0" bIns="0" rtlCol="0" anchor="t">
            <a:spAutoFit/>
          </a:bodyPr>
          <a:lstStyle/>
          <a:p>
            <a:pPr algn="ctr">
              <a:lnSpc>
                <a:spcPts val="2853"/>
              </a:lnSpc>
            </a:pPr>
            <a:r>
              <a:rPr lang="en-US" sz="2114" spc="126">
                <a:solidFill>
                  <a:srgbClr val="000000"/>
                </a:solidFill>
                <a:latin typeface="Quicksand"/>
                <a:ea typeface="Quicksand"/>
                <a:cs typeface="Quicksand"/>
                <a:sym typeface="Quicksand"/>
              </a:rPr>
              <a:t>Detecting HIFs prevents fires and failures, enhancing safety and grid stability. This project strengthens electrical systems, ensuring reliable power delivery and supporting modern infrastructure needs.</a:t>
            </a:r>
          </a:p>
          <a:p>
            <a:pPr marL="0" lvl="0" indent="0" algn="ctr">
              <a:lnSpc>
                <a:spcPts val="2853"/>
              </a:lnSpc>
              <a:spcBef>
                <a:spcPct val="0"/>
              </a:spcBef>
            </a:pPr>
            <a:endParaRPr lang="en-US" sz="2114" spc="126">
              <a:solidFill>
                <a:srgbClr val="000000"/>
              </a:solidFill>
              <a:latin typeface="Quicksand"/>
              <a:ea typeface="Quicksand"/>
              <a:cs typeface="Quicksand"/>
              <a:sym typeface="Quicksand"/>
            </a:endParaRPr>
          </a:p>
        </p:txBody>
      </p:sp>
      <p:sp>
        <p:nvSpPr>
          <p:cNvPr id="29" name="Freeform 29"/>
          <p:cNvSpPr/>
          <p:nvPr/>
        </p:nvSpPr>
        <p:spPr>
          <a:xfrm flipH="1">
            <a:off x="-1530785" y="4010867"/>
            <a:ext cx="2221424" cy="2575564"/>
          </a:xfrm>
          <a:custGeom>
            <a:avLst/>
            <a:gdLst/>
            <a:ahLst/>
            <a:cxnLst/>
            <a:rect l="l" t="t" r="r" b="b"/>
            <a:pathLst>
              <a:path w="2221424" h="2575564">
                <a:moveTo>
                  <a:pt x="2221424" y="0"/>
                </a:moveTo>
                <a:lnTo>
                  <a:pt x="0" y="0"/>
                </a:lnTo>
                <a:lnTo>
                  <a:pt x="0" y="2575564"/>
                </a:lnTo>
                <a:lnTo>
                  <a:pt x="2221424" y="2575564"/>
                </a:lnTo>
                <a:lnTo>
                  <a:pt x="2221424"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A64A"/>
        </a:solidFill>
        <a:effectLst/>
      </p:bgPr>
    </p:bg>
    <p:spTree>
      <p:nvGrpSpPr>
        <p:cNvPr id="1" name=""/>
        <p:cNvGrpSpPr/>
        <p:nvPr/>
      </p:nvGrpSpPr>
      <p:grpSpPr>
        <a:xfrm>
          <a:off x="0" y="0"/>
          <a:ext cx="0" cy="0"/>
          <a:chOff x="0" y="0"/>
          <a:chExt cx="0" cy="0"/>
        </a:xfrm>
      </p:grpSpPr>
      <p:sp>
        <p:nvSpPr>
          <p:cNvPr id="2" name="TextBox 2"/>
          <p:cNvSpPr txBox="1"/>
          <p:nvPr/>
        </p:nvSpPr>
        <p:spPr>
          <a:xfrm>
            <a:off x="1340109" y="790575"/>
            <a:ext cx="14085663"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FFT Analysis for normal current</a:t>
            </a:r>
          </a:p>
        </p:txBody>
      </p:sp>
      <p:sp>
        <p:nvSpPr>
          <p:cNvPr id="3" name="Freeform 3"/>
          <p:cNvSpPr/>
          <p:nvPr/>
        </p:nvSpPr>
        <p:spPr>
          <a:xfrm>
            <a:off x="-762304" y="-881295"/>
            <a:ext cx="2730008" cy="2671995"/>
          </a:xfrm>
          <a:custGeom>
            <a:avLst/>
            <a:gdLst/>
            <a:ahLst/>
            <a:cxnLst/>
            <a:rect l="l" t="t" r="r" b="b"/>
            <a:pathLst>
              <a:path w="2730008" h="2671995">
                <a:moveTo>
                  <a:pt x="0" y="0"/>
                </a:moveTo>
                <a:lnTo>
                  <a:pt x="2730007" y="0"/>
                </a:lnTo>
                <a:lnTo>
                  <a:pt x="2730007" y="2671995"/>
                </a:lnTo>
                <a:lnTo>
                  <a:pt x="0" y="26719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5885414" y="9156432"/>
            <a:ext cx="3019880" cy="2261135"/>
          </a:xfrm>
          <a:custGeom>
            <a:avLst/>
            <a:gdLst/>
            <a:ahLst/>
            <a:cxnLst/>
            <a:rect l="l" t="t" r="r" b="b"/>
            <a:pathLst>
              <a:path w="3019880" h="2261135">
                <a:moveTo>
                  <a:pt x="0" y="0"/>
                </a:moveTo>
                <a:lnTo>
                  <a:pt x="3019880" y="0"/>
                </a:lnTo>
                <a:lnTo>
                  <a:pt x="3019880" y="2261136"/>
                </a:lnTo>
                <a:lnTo>
                  <a:pt x="0" y="226113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505023" y="9447377"/>
            <a:ext cx="2215446" cy="2468463"/>
          </a:xfrm>
          <a:custGeom>
            <a:avLst/>
            <a:gdLst/>
            <a:ahLst/>
            <a:cxnLst/>
            <a:rect l="l" t="t" r="r" b="b"/>
            <a:pathLst>
              <a:path w="2215446" h="2468463">
                <a:moveTo>
                  <a:pt x="0" y="0"/>
                </a:moveTo>
                <a:lnTo>
                  <a:pt x="2215445" y="0"/>
                </a:lnTo>
                <a:lnTo>
                  <a:pt x="2215445" y="2468463"/>
                </a:lnTo>
                <a:lnTo>
                  <a:pt x="0" y="24684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a:off x="4600507" y="1790700"/>
            <a:ext cx="8065910" cy="4920205"/>
          </a:xfrm>
          <a:custGeom>
            <a:avLst/>
            <a:gdLst/>
            <a:ahLst/>
            <a:cxnLst/>
            <a:rect l="l" t="t" r="r" b="b"/>
            <a:pathLst>
              <a:path w="8065910" h="4920205">
                <a:moveTo>
                  <a:pt x="0" y="0"/>
                </a:moveTo>
                <a:lnTo>
                  <a:pt x="8065910" y="0"/>
                </a:lnTo>
                <a:lnTo>
                  <a:pt x="8065910" y="4920205"/>
                </a:lnTo>
                <a:lnTo>
                  <a:pt x="0" y="4920205"/>
                </a:lnTo>
                <a:lnTo>
                  <a:pt x="0" y="0"/>
                </a:lnTo>
                <a:close/>
              </a:path>
            </a:pathLst>
          </a:custGeom>
          <a:blipFill>
            <a:blip r:embed="rId8"/>
            <a:stretch>
              <a:fillRect/>
            </a:stretch>
          </a:blipFill>
        </p:spPr>
      </p:sp>
      <p:sp>
        <p:nvSpPr>
          <p:cNvPr id="7" name="TextBox 7"/>
          <p:cNvSpPr txBox="1"/>
          <p:nvPr/>
        </p:nvSpPr>
        <p:spPr>
          <a:xfrm>
            <a:off x="1598045" y="6685963"/>
            <a:ext cx="15781070" cy="1079183"/>
          </a:xfrm>
          <a:prstGeom prst="rect">
            <a:avLst/>
          </a:prstGeom>
        </p:spPr>
        <p:txBody>
          <a:bodyPr lIns="0" tIns="0" rIns="0" bIns="0" rtlCol="0" anchor="t">
            <a:spAutoFit/>
          </a:bodyPr>
          <a:lstStyle/>
          <a:p>
            <a:pPr marL="669283" lvl="1" indent="-334641" algn="l">
              <a:lnSpc>
                <a:spcPts val="4184"/>
              </a:lnSpc>
              <a:spcBef>
                <a:spcPct val="0"/>
              </a:spcBef>
              <a:buFont typeface="Arial"/>
              <a:buChar char="•"/>
            </a:pPr>
            <a:r>
              <a:rPr lang="en-US" sz="3099" spc="185">
                <a:solidFill>
                  <a:srgbClr val="000000"/>
                </a:solidFill>
                <a:latin typeface="Poppins"/>
                <a:ea typeface="Poppins"/>
                <a:cs typeface="Poppins"/>
                <a:sym typeface="Poppins"/>
              </a:rPr>
              <a:t>FFT analysis of the normal current dataset provided a baseline frequency spectrum.</a:t>
            </a:r>
          </a:p>
        </p:txBody>
      </p:sp>
      <p:sp>
        <p:nvSpPr>
          <p:cNvPr id="8" name="TextBox 8"/>
          <p:cNvSpPr txBox="1"/>
          <p:nvPr/>
        </p:nvSpPr>
        <p:spPr>
          <a:xfrm>
            <a:off x="1598045" y="7933325"/>
            <a:ext cx="15781070" cy="1603058"/>
          </a:xfrm>
          <a:prstGeom prst="rect">
            <a:avLst/>
          </a:prstGeom>
        </p:spPr>
        <p:txBody>
          <a:bodyPr lIns="0" tIns="0" rIns="0" bIns="0" rtlCol="0" anchor="t">
            <a:spAutoFit/>
          </a:bodyPr>
          <a:lstStyle/>
          <a:p>
            <a:pPr marL="669283" lvl="1" indent="-334641" algn="l">
              <a:lnSpc>
                <a:spcPts val="4184"/>
              </a:lnSpc>
              <a:spcBef>
                <a:spcPct val="0"/>
              </a:spcBef>
              <a:buFont typeface="Arial"/>
              <a:buChar char="•"/>
            </a:pPr>
            <a:r>
              <a:rPr lang="en-US" sz="3099" spc="185">
                <a:solidFill>
                  <a:srgbClr val="000000"/>
                </a:solidFill>
                <a:latin typeface="Poppins"/>
                <a:ea typeface="Poppins"/>
                <a:cs typeface="Poppins"/>
                <a:sym typeface="Poppins"/>
              </a:rPr>
              <a:t>Results indicate that harmonics in the normal current spectrum are negligible, confirming stable operating conditions without significant distortions.</a:t>
            </a:r>
          </a:p>
        </p:txBody>
      </p:sp>
      <p:sp>
        <p:nvSpPr>
          <p:cNvPr id="9" name="Freeform 9"/>
          <p:cNvSpPr/>
          <p:nvPr/>
        </p:nvSpPr>
        <p:spPr>
          <a:xfrm>
            <a:off x="13713385" y="9447377"/>
            <a:ext cx="2791732" cy="2090310"/>
          </a:xfrm>
          <a:custGeom>
            <a:avLst/>
            <a:gdLst/>
            <a:ahLst/>
            <a:cxnLst/>
            <a:rect l="l" t="t" r="r" b="b"/>
            <a:pathLst>
              <a:path w="2791732" h="2090310">
                <a:moveTo>
                  <a:pt x="0" y="0"/>
                </a:moveTo>
                <a:lnTo>
                  <a:pt x="2791732" y="0"/>
                </a:lnTo>
                <a:lnTo>
                  <a:pt x="2791732" y="2090309"/>
                </a:lnTo>
                <a:lnTo>
                  <a:pt x="0" y="20903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A64A"/>
        </a:solidFill>
        <a:effectLst/>
      </p:bgPr>
    </p:bg>
    <p:spTree>
      <p:nvGrpSpPr>
        <p:cNvPr id="1" name=""/>
        <p:cNvGrpSpPr/>
        <p:nvPr/>
      </p:nvGrpSpPr>
      <p:grpSpPr>
        <a:xfrm>
          <a:off x="0" y="0"/>
          <a:ext cx="0" cy="0"/>
          <a:chOff x="0" y="0"/>
          <a:chExt cx="0" cy="0"/>
        </a:xfrm>
      </p:grpSpPr>
      <p:sp>
        <p:nvSpPr>
          <p:cNvPr id="2" name="TextBox 2"/>
          <p:cNvSpPr txBox="1"/>
          <p:nvPr/>
        </p:nvSpPr>
        <p:spPr>
          <a:xfrm>
            <a:off x="1442829" y="716429"/>
            <a:ext cx="14085663"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FFT Analysis for Fault current</a:t>
            </a:r>
          </a:p>
        </p:txBody>
      </p:sp>
      <p:sp>
        <p:nvSpPr>
          <p:cNvPr id="3" name="Freeform 3"/>
          <p:cNvSpPr/>
          <p:nvPr/>
        </p:nvSpPr>
        <p:spPr>
          <a:xfrm>
            <a:off x="-930257" y="-562419"/>
            <a:ext cx="2730008" cy="2671995"/>
          </a:xfrm>
          <a:custGeom>
            <a:avLst/>
            <a:gdLst/>
            <a:ahLst/>
            <a:cxnLst/>
            <a:rect l="l" t="t" r="r" b="b"/>
            <a:pathLst>
              <a:path w="2730008" h="2671995">
                <a:moveTo>
                  <a:pt x="0" y="0"/>
                </a:moveTo>
                <a:lnTo>
                  <a:pt x="2730008" y="0"/>
                </a:lnTo>
                <a:lnTo>
                  <a:pt x="2730008" y="2671995"/>
                </a:lnTo>
                <a:lnTo>
                  <a:pt x="0" y="26719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5749360" y="8678629"/>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7473912" y="9258300"/>
            <a:ext cx="2215446" cy="2468463"/>
          </a:xfrm>
          <a:custGeom>
            <a:avLst/>
            <a:gdLst/>
            <a:ahLst/>
            <a:cxnLst/>
            <a:rect l="l" t="t" r="r" b="b"/>
            <a:pathLst>
              <a:path w="2215446" h="2468463">
                <a:moveTo>
                  <a:pt x="0" y="0"/>
                </a:moveTo>
                <a:lnTo>
                  <a:pt x="2215446" y="0"/>
                </a:lnTo>
                <a:lnTo>
                  <a:pt x="2215446" y="2468463"/>
                </a:lnTo>
                <a:lnTo>
                  <a:pt x="0" y="24684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1253465" y="1569162"/>
            <a:ext cx="15781070" cy="1011555"/>
          </a:xfrm>
          <a:prstGeom prst="rect">
            <a:avLst/>
          </a:prstGeom>
        </p:spPr>
        <p:txBody>
          <a:bodyPr lIns="0" tIns="0" rIns="0" bIns="0" rtlCol="0" anchor="t">
            <a:spAutoFit/>
          </a:bodyPr>
          <a:lstStyle/>
          <a:p>
            <a:pPr marL="626111" lvl="1" indent="-313055" algn="l">
              <a:lnSpc>
                <a:spcPts val="3915"/>
              </a:lnSpc>
              <a:spcBef>
                <a:spcPct val="0"/>
              </a:spcBef>
              <a:buFont typeface="Arial"/>
              <a:buChar char="•"/>
            </a:pPr>
            <a:r>
              <a:rPr lang="en-US" sz="2900" spc="174">
                <a:solidFill>
                  <a:srgbClr val="000000"/>
                </a:solidFill>
                <a:latin typeface="Poppins"/>
                <a:ea typeface="Poppins"/>
                <a:cs typeface="Poppins"/>
                <a:sym typeface="Poppins"/>
              </a:rPr>
              <a:t>FFT analysis of the fault current dataset at different time intervals revealed consistent spectral variations.</a:t>
            </a:r>
          </a:p>
        </p:txBody>
      </p:sp>
      <p:sp>
        <p:nvSpPr>
          <p:cNvPr id="7" name="TextBox 7"/>
          <p:cNvSpPr txBox="1"/>
          <p:nvPr/>
        </p:nvSpPr>
        <p:spPr>
          <a:xfrm>
            <a:off x="1253465" y="2627939"/>
            <a:ext cx="15781070" cy="1506855"/>
          </a:xfrm>
          <a:prstGeom prst="rect">
            <a:avLst/>
          </a:prstGeom>
        </p:spPr>
        <p:txBody>
          <a:bodyPr lIns="0" tIns="0" rIns="0" bIns="0" rtlCol="0" anchor="t">
            <a:spAutoFit/>
          </a:bodyPr>
          <a:lstStyle/>
          <a:p>
            <a:pPr marL="626111" lvl="1" indent="-313055" algn="l">
              <a:lnSpc>
                <a:spcPts val="3915"/>
              </a:lnSpc>
              <a:spcBef>
                <a:spcPct val="0"/>
              </a:spcBef>
              <a:buFont typeface="Arial"/>
              <a:buChar char="•"/>
            </a:pPr>
            <a:r>
              <a:rPr lang="en-US" sz="2900" spc="174">
                <a:solidFill>
                  <a:srgbClr val="000000"/>
                </a:solidFill>
                <a:latin typeface="Poppins"/>
                <a:ea typeface="Poppins"/>
                <a:cs typeface="Poppins"/>
                <a:sym typeface="Poppins"/>
              </a:rPr>
              <a:t>In each analyzed case, specific harmonic orders, including the 3rd, 5th, and 23rd harmonics, along with underharmonics, were observed to dominate the signal.</a:t>
            </a:r>
          </a:p>
        </p:txBody>
      </p:sp>
      <p:sp>
        <p:nvSpPr>
          <p:cNvPr id="8" name="Freeform 8"/>
          <p:cNvSpPr/>
          <p:nvPr/>
        </p:nvSpPr>
        <p:spPr>
          <a:xfrm>
            <a:off x="1253465" y="5877869"/>
            <a:ext cx="7890535" cy="4241162"/>
          </a:xfrm>
          <a:custGeom>
            <a:avLst/>
            <a:gdLst/>
            <a:ahLst/>
            <a:cxnLst/>
            <a:rect l="l" t="t" r="r" b="b"/>
            <a:pathLst>
              <a:path w="7890535" h="4241162">
                <a:moveTo>
                  <a:pt x="0" y="0"/>
                </a:moveTo>
                <a:lnTo>
                  <a:pt x="7890535" y="0"/>
                </a:lnTo>
                <a:lnTo>
                  <a:pt x="7890535" y="4241163"/>
                </a:lnTo>
                <a:lnTo>
                  <a:pt x="0" y="4241163"/>
                </a:lnTo>
                <a:lnTo>
                  <a:pt x="0" y="0"/>
                </a:lnTo>
                <a:close/>
              </a:path>
            </a:pathLst>
          </a:custGeom>
          <a:blipFill>
            <a:blip r:embed="rId8"/>
            <a:stretch>
              <a:fillRect/>
            </a:stretch>
          </a:blipFill>
        </p:spPr>
      </p:sp>
      <p:sp>
        <p:nvSpPr>
          <p:cNvPr id="9" name="Freeform 9"/>
          <p:cNvSpPr/>
          <p:nvPr/>
        </p:nvSpPr>
        <p:spPr>
          <a:xfrm>
            <a:off x="9291077" y="5877869"/>
            <a:ext cx="6975336" cy="4241162"/>
          </a:xfrm>
          <a:custGeom>
            <a:avLst/>
            <a:gdLst/>
            <a:ahLst/>
            <a:cxnLst/>
            <a:rect l="l" t="t" r="r" b="b"/>
            <a:pathLst>
              <a:path w="6975336" h="4241162">
                <a:moveTo>
                  <a:pt x="0" y="0"/>
                </a:moveTo>
                <a:lnTo>
                  <a:pt x="6975336" y="0"/>
                </a:lnTo>
                <a:lnTo>
                  <a:pt x="6975336" y="4241163"/>
                </a:lnTo>
                <a:lnTo>
                  <a:pt x="0" y="4241163"/>
                </a:lnTo>
                <a:lnTo>
                  <a:pt x="0" y="0"/>
                </a:lnTo>
                <a:close/>
              </a:path>
            </a:pathLst>
          </a:custGeom>
          <a:blipFill>
            <a:blip r:embed="rId9"/>
            <a:stretch>
              <a:fillRect t="-470" b="-470"/>
            </a:stretch>
          </a:blipFill>
        </p:spPr>
      </p:sp>
      <p:sp>
        <p:nvSpPr>
          <p:cNvPr id="10" name="TextBox 10"/>
          <p:cNvSpPr txBox="1"/>
          <p:nvPr/>
        </p:nvSpPr>
        <p:spPr>
          <a:xfrm>
            <a:off x="1253465" y="4199564"/>
            <a:ext cx="15781070" cy="1506855"/>
          </a:xfrm>
          <a:prstGeom prst="rect">
            <a:avLst/>
          </a:prstGeom>
        </p:spPr>
        <p:txBody>
          <a:bodyPr lIns="0" tIns="0" rIns="0" bIns="0" rtlCol="0" anchor="t">
            <a:spAutoFit/>
          </a:bodyPr>
          <a:lstStyle/>
          <a:p>
            <a:pPr marL="626111" lvl="1" indent="-313055" algn="l">
              <a:lnSpc>
                <a:spcPts val="3915"/>
              </a:lnSpc>
              <a:spcBef>
                <a:spcPct val="0"/>
              </a:spcBef>
              <a:buFont typeface="Arial"/>
              <a:buChar char="•"/>
            </a:pPr>
            <a:r>
              <a:rPr lang="en-US" sz="2900" spc="174">
                <a:solidFill>
                  <a:srgbClr val="000000"/>
                </a:solidFill>
                <a:latin typeface="Poppins"/>
                <a:ea typeface="Poppins"/>
                <a:cs typeface="Poppins"/>
                <a:sym typeface="Poppins"/>
              </a:rPr>
              <a:t>Based on the inferences from the fast Fourier transform results we could conclude that a three level decomposition for the wavelet packet analysis will convey majority of the information present in the data set.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A64A"/>
        </a:solidFill>
        <a:effectLst/>
      </p:bgPr>
    </p:bg>
    <p:spTree>
      <p:nvGrpSpPr>
        <p:cNvPr id="1" name=""/>
        <p:cNvGrpSpPr/>
        <p:nvPr/>
      </p:nvGrpSpPr>
      <p:grpSpPr>
        <a:xfrm>
          <a:off x="0" y="0"/>
          <a:ext cx="0" cy="0"/>
          <a:chOff x="0" y="0"/>
          <a:chExt cx="0" cy="0"/>
        </a:xfrm>
      </p:grpSpPr>
      <p:sp>
        <p:nvSpPr>
          <p:cNvPr id="2" name="TextBox 2"/>
          <p:cNvSpPr txBox="1"/>
          <p:nvPr/>
        </p:nvSpPr>
        <p:spPr>
          <a:xfrm>
            <a:off x="1629077" y="669494"/>
            <a:ext cx="11649677"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Creating Wavelet Packets</a:t>
            </a:r>
          </a:p>
        </p:txBody>
      </p:sp>
      <p:sp>
        <p:nvSpPr>
          <p:cNvPr id="3" name="Freeform 3"/>
          <p:cNvSpPr/>
          <p:nvPr/>
        </p:nvSpPr>
        <p:spPr>
          <a:xfrm>
            <a:off x="-608635" y="-486809"/>
            <a:ext cx="2730008" cy="2671995"/>
          </a:xfrm>
          <a:custGeom>
            <a:avLst/>
            <a:gdLst/>
            <a:ahLst/>
            <a:cxnLst/>
            <a:rect l="l" t="t" r="r" b="b"/>
            <a:pathLst>
              <a:path w="2730008" h="2671995">
                <a:moveTo>
                  <a:pt x="0" y="0"/>
                </a:moveTo>
                <a:lnTo>
                  <a:pt x="2730008" y="0"/>
                </a:lnTo>
                <a:lnTo>
                  <a:pt x="2730008" y="2671995"/>
                </a:lnTo>
                <a:lnTo>
                  <a:pt x="0" y="26719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5966063" y="9258300"/>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7473912" y="9258300"/>
            <a:ext cx="2215446" cy="2468463"/>
          </a:xfrm>
          <a:custGeom>
            <a:avLst/>
            <a:gdLst/>
            <a:ahLst/>
            <a:cxnLst/>
            <a:rect l="l" t="t" r="r" b="b"/>
            <a:pathLst>
              <a:path w="2215446" h="2468463">
                <a:moveTo>
                  <a:pt x="0" y="0"/>
                </a:moveTo>
                <a:lnTo>
                  <a:pt x="2215446" y="0"/>
                </a:lnTo>
                <a:lnTo>
                  <a:pt x="2215446" y="2468463"/>
                </a:lnTo>
                <a:lnTo>
                  <a:pt x="0" y="24684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a:off x="756369" y="4007641"/>
            <a:ext cx="11893156" cy="5630783"/>
          </a:xfrm>
          <a:custGeom>
            <a:avLst/>
            <a:gdLst/>
            <a:ahLst/>
            <a:cxnLst/>
            <a:rect l="l" t="t" r="r" b="b"/>
            <a:pathLst>
              <a:path w="11893156" h="5630783">
                <a:moveTo>
                  <a:pt x="0" y="0"/>
                </a:moveTo>
                <a:lnTo>
                  <a:pt x="11893156" y="0"/>
                </a:lnTo>
                <a:lnTo>
                  <a:pt x="11893156" y="5630784"/>
                </a:lnTo>
                <a:lnTo>
                  <a:pt x="0" y="5630784"/>
                </a:lnTo>
                <a:lnTo>
                  <a:pt x="0" y="0"/>
                </a:lnTo>
                <a:close/>
              </a:path>
            </a:pathLst>
          </a:custGeom>
          <a:blipFill>
            <a:blip r:embed="rId8"/>
            <a:stretch>
              <a:fillRect l="-6881" t="-21472" r="-7038" b="-13874"/>
            </a:stretch>
          </a:blipFill>
        </p:spPr>
      </p:sp>
      <p:sp>
        <p:nvSpPr>
          <p:cNvPr id="7" name="Freeform 7"/>
          <p:cNvSpPr/>
          <p:nvPr/>
        </p:nvSpPr>
        <p:spPr>
          <a:xfrm>
            <a:off x="12862708" y="3919613"/>
            <a:ext cx="3975783" cy="6180975"/>
          </a:xfrm>
          <a:custGeom>
            <a:avLst/>
            <a:gdLst/>
            <a:ahLst/>
            <a:cxnLst/>
            <a:rect l="l" t="t" r="r" b="b"/>
            <a:pathLst>
              <a:path w="3975783" h="6180975">
                <a:moveTo>
                  <a:pt x="0" y="0"/>
                </a:moveTo>
                <a:lnTo>
                  <a:pt x="3975783" y="0"/>
                </a:lnTo>
                <a:lnTo>
                  <a:pt x="3975783" y="6180975"/>
                </a:lnTo>
                <a:lnTo>
                  <a:pt x="0" y="6180975"/>
                </a:lnTo>
                <a:lnTo>
                  <a:pt x="0" y="0"/>
                </a:lnTo>
                <a:close/>
              </a:path>
            </a:pathLst>
          </a:custGeom>
          <a:blipFill>
            <a:blip r:embed="rId9"/>
            <a:stretch>
              <a:fillRect/>
            </a:stretch>
          </a:blipFill>
        </p:spPr>
      </p:sp>
      <p:sp>
        <p:nvSpPr>
          <p:cNvPr id="8" name="TextBox 8"/>
          <p:cNvSpPr txBox="1"/>
          <p:nvPr/>
        </p:nvSpPr>
        <p:spPr>
          <a:xfrm>
            <a:off x="1223337" y="1645814"/>
            <a:ext cx="15484416" cy="814201"/>
          </a:xfrm>
          <a:prstGeom prst="rect">
            <a:avLst/>
          </a:prstGeom>
        </p:spPr>
        <p:txBody>
          <a:bodyPr lIns="0" tIns="0" rIns="0" bIns="0" rtlCol="0" anchor="t">
            <a:spAutoFit/>
          </a:bodyPr>
          <a:lstStyle/>
          <a:p>
            <a:pPr marL="604578" lvl="1" indent="-302289" algn="l">
              <a:lnSpc>
                <a:spcPts val="3024"/>
              </a:lnSpc>
              <a:spcBef>
                <a:spcPct val="0"/>
              </a:spcBef>
              <a:buFont typeface="Arial"/>
              <a:buChar char="•"/>
            </a:pPr>
            <a:r>
              <a:rPr lang="en-US" sz="2800">
                <a:solidFill>
                  <a:srgbClr val="000000"/>
                </a:solidFill>
                <a:latin typeface="Poppins"/>
                <a:ea typeface="Poppins"/>
                <a:cs typeface="Poppins"/>
                <a:sym typeface="Poppins"/>
              </a:rPr>
              <a:t>For each chunk, we creates a WaveletPacket object using the db4 mother wavelet[3], decomposing the data up to level 3 with symmetric boundary handling.</a:t>
            </a:r>
          </a:p>
        </p:txBody>
      </p:sp>
      <p:sp>
        <p:nvSpPr>
          <p:cNvPr id="9" name="TextBox 9"/>
          <p:cNvSpPr txBox="1"/>
          <p:nvPr/>
        </p:nvSpPr>
        <p:spPr>
          <a:xfrm>
            <a:off x="1223337" y="2688615"/>
            <a:ext cx="15484416" cy="814201"/>
          </a:xfrm>
          <a:prstGeom prst="rect">
            <a:avLst/>
          </a:prstGeom>
        </p:spPr>
        <p:txBody>
          <a:bodyPr lIns="0" tIns="0" rIns="0" bIns="0" rtlCol="0" anchor="t">
            <a:spAutoFit/>
          </a:bodyPr>
          <a:lstStyle/>
          <a:p>
            <a:pPr marL="604578" lvl="1" indent="-302289" algn="l">
              <a:lnSpc>
                <a:spcPts val="3024"/>
              </a:lnSpc>
              <a:spcBef>
                <a:spcPct val="0"/>
              </a:spcBef>
              <a:buFont typeface="Arial"/>
              <a:buChar char="•"/>
            </a:pPr>
            <a:r>
              <a:rPr lang="en-US" sz="2800">
                <a:solidFill>
                  <a:srgbClr val="000000"/>
                </a:solidFill>
                <a:latin typeface="Poppins"/>
                <a:ea typeface="Poppins"/>
                <a:cs typeface="Poppins"/>
                <a:sym typeface="Poppins"/>
              </a:rPr>
              <a:t>Each WaveletPacket object (containing the decomposition tree) is appended to normal_wavelet_packets for further analysis or reconstruction.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A64A"/>
        </a:solidFill>
        <a:effectLst/>
      </p:bgPr>
    </p:bg>
    <p:spTree>
      <p:nvGrpSpPr>
        <p:cNvPr id="1" name=""/>
        <p:cNvGrpSpPr/>
        <p:nvPr/>
      </p:nvGrpSpPr>
      <p:grpSpPr>
        <a:xfrm>
          <a:off x="0" y="0"/>
          <a:ext cx="0" cy="0"/>
          <a:chOff x="0" y="0"/>
          <a:chExt cx="0" cy="0"/>
        </a:xfrm>
      </p:grpSpPr>
      <p:sp>
        <p:nvSpPr>
          <p:cNvPr id="2" name="TextBox 2"/>
          <p:cNvSpPr txBox="1"/>
          <p:nvPr/>
        </p:nvSpPr>
        <p:spPr>
          <a:xfrm>
            <a:off x="1028700" y="637544"/>
            <a:ext cx="15032129"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CALCULATING STATISTICAL PARAMETERS</a:t>
            </a:r>
          </a:p>
        </p:txBody>
      </p:sp>
      <p:sp>
        <p:nvSpPr>
          <p:cNvPr id="3" name="Freeform 3"/>
          <p:cNvSpPr/>
          <p:nvPr/>
        </p:nvSpPr>
        <p:spPr>
          <a:xfrm>
            <a:off x="-952810" y="-707979"/>
            <a:ext cx="2730008" cy="2671995"/>
          </a:xfrm>
          <a:custGeom>
            <a:avLst/>
            <a:gdLst/>
            <a:ahLst/>
            <a:cxnLst/>
            <a:rect l="l" t="t" r="r" b="b"/>
            <a:pathLst>
              <a:path w="2730008" h="2671995">
                <a:moveTo>
                  <a:pt x="0" y="0"/>
                </a:moveTo>
                <a:lnTo>
                  <a:pt x="2730008" y="0"/>
                </a:lnTo>
                <a:lnTo>
                  <a:pt x="2730008" y="2671995"/>
                </a:lnTo>
                <a:lnTo>
                  <a:pt x="0" y="26719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5749360" y="8678629"/>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7473912" y="9258300"/>
            <a:ext cx="2215446" cy="2468463"/>
          </a:xfrm>
          <a:custGeom>
            <a:avLst/>
            <a:gdLst/>
            <a:ahLst/>
            <a:cxnLst/>
            <a:rect l="l" t="t" r="r" b="b"/>
            <a:pathLst>
              <a:path w="2215446" h="2468463">
                <a:moveTo>
                  <a:pt x="0" y="0"/>
                </a:moveTo>
                <a:lnTo>
                  <a:pt x="2215446" y="0"/>
                </a:lnTo>
                <a:lnTo>
                  <a:pt x="2215446" y="2468463"/>
                </a:lnTo>
                <a:lnTo>
                  <a:pt x="0" y="24684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a:off x="263769" y="2850377"/>
            <a:ext cx="9311499" cy="7230710"/>
          </a:xfrm>
          <a:custGeom>
            <a:avLst/>
            <a:gdLst/>
            <a:ahLst/>
            <a:cxnLst/>
            <a:rect l="l" t="t" r="r" b="b"/>
            <a:pathLst>
              <a:path w="9311499" h="7230710">
                <a:moveTo>
                  <a:pt x="0" y="0"/>
                </a:moveTo>
                <a:lnTo>
                  <a:pt x="9311499" y="0"/>
                </a:lnTo>
                <a:lnTo>
                  <a:pt x="9311499" y="7230710"/>
                </a:lnTo>
                <a:lnTo>
                  <a:pt x="0" y="7230710"/>
                </a:lnTo>
                <a:lnTo>
                  <a:pt x="0" y="0"/>
                </a:lnTo>
                <a:close/>
              </a:path>
            </a:pathLst>
          </a:custGeom>
          <a:blipFill>
            <a:blip r:embed="rId8"/>
            <a:stretch>
              <a:fillRect l="-6038" t="-12350" r="-6748" b="-75061"/>
            </a:stretch>
          </a:blipFill>
        </p:spPr>
      </p:sp>
      <p:sp>
        <p:nvSpPr>
          <p:cNvPr id="7" name="Freeform 7"/>
          <p:cNvSpPr/>
          <p:nvPr/>
        </p:nvSpPr>
        <p:spPr>
          <a:xfrm>
            <a:off x="9575268" y="2850377"/>
            <a:ext cx="8833366" cy="4564372"/>
          </a:xfrm>
          <a:custGeom>
            <a:avLst/>
            <a:gdLst/>
            <a:ahLst/>
            <a:cxnLst/>
            <a:rect l="l" t="t" r="r" b="b"/>
            <a:pathLst>
              <a:path w="8833366" h="4564372">
                <a:moveTo>
                  <a:pt x="0" y="0"/>
                </a:moveTo>
                <a:lnTo>
                  <a:pt x="8833366" y="0"/>
                </a:lnTo>
                <a:lnTo>
                  <a:pt x="8833366" y="4564372"/>
                </a:lnTo>
                <a:lnTo>
                  <a:pt x="0" y="4564372"/>
                </a:lnTo>
                <a:lnTo>
                  <a:pt x="0" y="0"/>
                </a:lnTo>
                <a:close/>
              </a:path>
            </a:pathLst>
          </a:custGeom>
          <a:blipFill>
            <a:blip r:embed="rId8"/>
            <a:stretch>
              <a:fillRect l="-6677" t="-167113" r="-4920" b="-11563"/>
            </a:stretch>
          </a:blipFill>
        </p:spPr>
      </p:sp>
      <p:sp>
        <p:nvSpPr>
          <p:cNvPr id="8" name="TextBox 8"/>
          <p:cNvSpPr txBox="1"/>
          <p:nvPr/>
        </p:nvSpPr>
        <p:spPr>
          <a:xfrm>
            <a:off x="809150" y="1619842"/>
            <a:ext cx="15251679" cy="480635"/>
          </a:xfrm>
          <a:prstGeom prst="rect">
            <a:avLst/>
          </a:prstGeom>
        </p:spPr>
        <p:txBody>
          <a:bodyPr lIns="0" tIns="0" rIns="0" bIns="0" rtlCol="0" anchor="t">
            <a:spAutoFit/>
          </a:bodyPr>
          <a:lstStyle/>
          <a:p>
            <a:pPr marL="669346" lvl="1" indent="-334673" algn="l">
              <a:lnSpc>
                <a:spcPts val="3348"/>
              </a:lnSpc>
              <a:spcBef>
                <a:spcPct val="0"/>
              </a:spcBef>
              <a:buFont typeface="Arial"/>
              <a:buChar char="•"/>
            </a:pPr>
            <a:r>
              <a:rPr lang="en-US" sz="3100">
                <a:solidFill>
                  <a:srgbClr val="000000"/>
                </a:solidFill>
                <a:latin typeface="Poppins"/>
                <a:ea typeface="Poppins"/>
                <a:cs typeface="Poppins"/>
                <a:sym typeface="Poppins"/>
              </a:rPr>
              <a:t>We will be calculating 16 different statistical parameters from our data</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A64A"/>
        </a:solidFill>
        <a:effectLst/>
      </p:bgPr>
    </p:bg>
    <p:spTree>
      <p:nvGrpSpPr>
        <p:cNvPr id="1" name=""/>
        <p:cNvGrpSpPr/>
        <p:nvPr/>
      </p:nvGrpSpPr>
      <p:grpSpPr>
        <a:xfrm>
          <a:off x="0" y="0"/>
          <a:ext cx="0" cy="0"/>
          <a:chOff x="0" y="0"/>
          <a:chExt cx="0" cy="0"/>
        </a:xfrm>
      </p:grpSpPr>
      <p:sp>
        <p:nvSpPr>
          <p:cNvPr id="2" name="TextBox 2"/>
          <p:cNvSpPr txBox="1"/>
          <p:nvPr/>
        </p:nvSpPr>
        <p:spPr>
          <a:xfrm>
            <a:off x="1442829" y="514539"/>
            <a:ext cx="11686793"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Feature Ranking</a:t>
            </a:r>
          </a:p>
        </p:txBody>
      </p:sp>
      <p:sp>
        <p:nvSpPr>
          <p:cNvPr id="3" name="Freeform 3"/>
          <p:cNvSpPr/>
          <p:nvPr/>
        </p:nvSpPr>
        <p:spPr>
          <a:xfrm>
            <a:off x="-930257" y="-753509"/>
            <a:ext cx="2730008" cy="2671995"/>
          </a:xfrm>
          <a:custGeom>
            <a:avLst/>
            <a:gdLst/>
            <a:ahLst/>
            <a:cxnLst/>
            <a:rect l="l" t="t" r="r" b="b"/>
            <a:pathLst>
              <a:path w="2730008" h="2671995">
                <a:moveTo>
                  <a:pt x="0" y="0"/>
                </a:moveTo>
                <a:lnTo>
                  <a:pt x="2730008" y="0"/>
                </a:lnTo>
                <a:lnTo>
                  <a:pt x="2730008" y="2671995"/>
                </a:lnTo>
                <a:lnTo>
                  <a:pt x="0" y="26719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5749360" y="8678629"/>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901228" y="1394611"/>
            <a:ext cx="15781070" cy="1000126"/>
          </a:xfrm>
          <a:prstGeom prst="rect">
            <a:avLst/>
          </a:prstGeom>
        </p:spPr>
        <p:txBody>
          <a:bodyPr lIns="0" tIns="0" rIns="0" bIns="0" rtlCol="0" anchor="t">
            <a:spAutoFit/>
          </a:bodyPr>
          <a:lstStyle/>
          <a:p>
            <a:pPr marL="647694" lvl="1" indent="-323847" algn="l">
              <a:lnSpc>
                <a:spcPts val="4049"/>
              </a:lnSpc>
              <a:spcBef>
                <a:spcPct val="0"/>
              </a:spcBef>
              <a:buFont typeface="Arial"/>
              <a:buChar char="•"/>
            </a:pPr>
            <a:r>
              <a:rPr lang="en-US" sz="2999" b="1" spc="179">
                <a:solidFill>
                  <a:srgbClr val="000000"/>
                </a:solidFill>
                <a:latin typeface="Quicksand Semi-Bold"/>
                <a:ea typeface="Quicksand Semi-Bold"/>
                <a:cs typeface="Quicksand Semi-Bold"/>
                <a:sym typeface="Quicksand Semi-Bold"/>
              </a:rPr>
              <a:t>Feature ranking assigns a score or rank to each feature based on its importance or relevance to the target variable. </a:t>
            </a:r>
          </a:p>
        </p:txBody>
      </p:sp>
      <p:sp>
        <p:nvSpPr>
          <p:cNvPr id="6" name="TextBox 6"/>
          <p:cNvSpPr txBox="1"/>
          <p:nvPr/>
        </p:nvSpPr>
        <p:spPr>
          <a:xfrm>
            <a:off x="824745" y="3642512"/>
            <a:ext cx="15781070" cy="1504951"/>
          </a:xfrm>
          <a:prstGeom prst="rect">
            <a:avLst/>
          </a:prstGeom>
        </p:spPr>
        <p:txBody>
          <a:bodyPr lIns="0" tIns="0" rIns="0" bIns="0" rtlCol="0" anchor="t">
            <a:spAutoFit/>
          </a:bodyPr>
          <a:lstStyle/>
          <a:p>
            <a:pPr marL="647694" lvl="1" indent="-323847" algn="l">
              <a:lnSpc>
                <a:spcPts val="4049"/>
              </a:lnSpc>
              <a:spcBef>
                <a:spcPct val="0"/>
              </a:spcBef>
              <a:buFont typeface="Arial"/>
              <a:buChar char="•"/>
            </a:pPr>
            <a:r>
              <a:rPr lang="en-US" sz="2999" b="1" spc="179">
                <a:solidFill>
                  <a:srgbClr val="000000"/>
                </a:solidFill>
                <a:latin typeface="Quicksand Semi-Bold"/>
                <a:ea typeface="Quicksand Semi-Bold"/>
                <a:cs typeface="Quicksand Semi-Bold"/>
                <a:sym typeface="Quicksand Semi-Bold"/>
              </a:rPr>
              <a:t>Out of these 16 features,the feature, for which the difference of corresponding values of both the classes is maximum, is determined using different algorithms.</a:t>
            </a:r>
          </a:p>
        </p:txBody>
      </p:sp>
      <p:sp>
        <p:nvSpPr>
          <p:cNvPr id="7" name="TextBox 7"/>
          <p:cNvSpPr txBox="1"/>
          <p:nvPr/>
        </p:nvSpPr>
        <p:spPr>
          <a:xfrm>
            <a:off x="824745" y="2518561"/>
            <a:ext cx="16303705" cy="1000126"/>
          </a:xfrm>
          <a:prstGeom prst="rect">
            <a:avLst/>
          </a:prstGeom>
        </p:spPr>
        <p:txBody>
          <a:bodyPr lIns="0" tIns="0" rIns="0" bIns="0" rtlCol="0" anchor="t">
            <a:spAutoFit/>
          </a:bodyPr>
          <a:lstStyle/>
          <a:p>
            <a:pPr marL="647694" lvl="1" indent="-323847" algn="l">
              <a:lnSpc>
                <a:spcPts val="4049"/>
              </a:lnSpc>
              <a:spcBef>
                <a:spcPct val="0"/>
              </a:spcBef>
              <a:buFont typeface="Arial"/>
              <a:buChar char="•"/>
            </a:pPr>
            <a:r>
              <a:rPr lang="en-US" sz="2999" b="1" spc="179">
                <a:solidFill>
                  <a:srgbClr val="000000"/>
                </a:solidFill>
                <a:latin typeface="Quicksand Semi-Bold"/>
                <a:ea typeface="Quicksand Semi-Bold"/>
                <a:cs typeface="Quicksand Semi-Bold"/>
                <a:sym typeface="Quicksand Semi-Bold"/>
              </a:rPr>
              <a:t>2 classes were created;class 0 and class 1 consisting of data corresponding to normal and fault current respectively.</a:t>
            </a:r>
          </a:p>
        </p:txBody>
      </p:sp>
      <p:sp>
        <p:nvSpPr>
          <p:cNvPr id="8" name="Freeform 8"/>
          <p:cNvSpPr/>
          <p:nvPr/>
        </p:nvSpPr>
        <p:spPr>
          <a:xfrm>
            <a:off x="124153" y="5701329"/>
            <a:ext cx="18163847" cy="3305669"/>
          </a:xfrm>
          <a:custGeom>
            <a:avLst/>
            <a:gdLst/>
            <a:ahLst/>
            <a:cxnLst/>
            <a:rect l="l" t="t" r="r" b="b"/>
            <a:pathLst>
              <a:path w="18163847" h="3305669">
                <a:moveTo>
                  <a:pt x="0" y="0"/>
                </a:moveTo>
                <a:lnTo>
                  <a:pt x="18163847" y="0"/>
                </a:lnTo>
                <a:lnTo>
                  <a:pt x="18163847" y="3305669"/>
                </a:lnTo>
                <a:lnTo>
                  <a:pt x="0" y="3305669"/>
                </a:lnTo>
                <a:lnTo>
                  <a:pt x="0" y="0"/>
                </a:lnTo>
                <a:close/>
              </a:path>
            </a:pathLst>
          </a:custGeom>
          <a:blipFill>
            <a:blip r:embed="rId6"/>
            <a:stretch>
              <a:fillRect b="-3713"/>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A64A"/>
        </a:solidFill>
        <a:effectLst/>
      </p:bgPr>
    </p:bg>
    <p:spTree>
      <p:nvGrpSpPr>
        <p:cNvPr id="1" name=""/>
        <p:cNvGrpSpPr/>
        <p:nvPr/>
      </p:nvGrpSpPr>
      <p:grpSpPr>
        <a:xfrm>
          <a:off x="0" y="0"/>
          <a:ext cx="0" cy="0"/>
          <a:chOff x="0" y="0"/>
          <a:chExt cx="0" cy="0"/>
        </a:xfrm>
      </p:grpSpPr>
      <p:sp>
        <p:nvSpPr>
          <p:cNvPr id="2" name="TextBox 2"/>
          <p:cNvSpPr txBox="1"/>
          <p:nvPr/>
        </p:nvSpPr>
        <p:spPr>
          <a:xfrm>
            <a:off x="1115567" y="517006"/>
            <a:ext cx="14085663"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Feature Ranking Methods</a:t>
            </a:r>
          </a:p>
        </p:txBody>
      </p:sp>
      <p:sp>
        <p:nvSpPr>
          <p:cNvPr id="3" name="Freeform 3"/>
          <p:cNvSpPr/>
          <p:nvPr/>
        </p:nvSpPr>
        <p:spPr>
          <a:xfrm>
            <a:off x="-1066311" y="-688298"/>
            <a:ext cx="2730008" cy="2671995"/>
          </a:xfrm>
          <a:custGeom>
            <a:avLst/>
            <a:gdLst/>
            <a:ahLst/>
            <a:cxnLst/>
            <a:rect l="l" t="t" r="r" b="b"/>
            <a:pathLst>
              <a:path w="2730008" h="2671995">
                <a:moveTo>
                  <a:pt x="0" y="0"/>
                </a:moveTo>
                <a:lnTo>
                  <a:pt x="2730008" y="0"/>
                </a:lnTo>
                <a:lnTo>
                  <a:pt x="2730008" y="2671996"/>
                </a:lnTo>
                <a:lnTo>
                  <a:pt x="0" y="26719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5749360" y="8678629"/>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10785054" y="1028700"/>
            <a:ext cx="5605849" cy="2936063"/>
          </a:xfrm>
          <a:custGeom>
            <a:avLst/>
            <a:gdLst/>
            <a:ahLst/>
            <a:cxnLst/>
            <a:rect l="l" t="t" r="r" b="b"/>
            <a:pathLst>
              <a:path w="5605849" h="2936063">
                <a:moveTo>
                  <a:pt x="0" y="0"/>
                </a:moveTo>
                <a:lnTo>
                  <a:pt x="5605848" y="0"/>
                </a:lnTo>
                <a:lnTo>
                  <a:pt x="5605848" y="2936063"/>
                </a:lnTo>
                <a:lnTo>
                  <a:pt x="0" y="2936063"/>
                </a:lnTo>
                <a:lnTo>
                  <a:pt x="0" y="0"/>
                </a:lnTo>
                <a:close/>
              </a:path>
            </a:pathLst>
          </a:custGeom>
          <a:blipFill>
            <a:blip r:embed="rId6"/>
            <a:stretch>
              <a:fillRect/>
            </a:stretch>
          </a:blipFill>
        </p:spPr>
      </p:sp>
      <p:sp>
        <p:nvSpPr>
          <p:cNvPr id="6" name="Freeform 6"/>
          <p:cNvSpPr/>
          <p:nvPr/>
        </p:nvSpPr>
        <p:spPr>
          <a:xfrm>
            <a:off x="10785054" y="4207392"/>
            <a:ext cx="5605849" cy="2936063"/>
          </a:xfrm>
          <a:custGeom>
            <a:avLst/>
            <a:gdLst/>
            <a:ahLst/>
            <a:cxnLst/>
            <a:rect l="l" t="t" r="r" b="b"/>
            <a:pathLst>
              <a:path w="5605849" h="2936063">
                <a:moveTo>
                  <a:pt x="0" y="0"/>
                </a:moveTo>
                <a:lnTo>
                  <a:pt x="5605848" y="0"/>
                </a:lnTo>
                <a:lnTo>
                  <a:pt x="5605848" y="2936063"/>
                </a:lnTo>
                <a:lnTo>
                  <a:pt x="0" y="2936063"/>
                </a:lnTo>
                <a:lnTo>
                  <a:pt x="0" y="0"/>
                </a:lnTo>
                <a:close/>
              </a:path>
            </a:pathLst>
          </a:custGeom>
          <a:blipFill>
            <a:blip r:embed="rId7"/>
            <a:stretch>
              <a:fillRect/>
            </a:stretch>
          </a:blipFill>
        </p:spPr>
      </p:sp>
      <p:sp>
        <p:nvSpPr>
          <p:cNvPr id="7" name="TextBox 7"/>
          <p:cNvSpPr txBox="1"/>
          <p:nvPr/>
        </p:nvSpPr>
        <p:spPr>
          <a:xfrm>
            <a:off x="1028700" y="1696963"/>
            <a:ext cx="8847077" cy="2375535"/>
          </a:xfrm>
          <a:prstGeom prst="rect">
            <a:avLst/>
          </a:prstGeom>
        </p:spPr>
        <p:txBody>
          <a:bodyPr lIns="0" tIns="0" rIns="0" bIns="0" rtlCol="0" anchor="t">
            <a:spAutoFit/>
          </a:bodyPr>
          <a:lstStyle/>
          <a:p>
            <a:pPr marL="604515" lvl="1" indent="-302257" algn="l">
              <a:lnSpc>
                <a:spcPts val="3779"/>
              </a:lnSpc>
              <a:spcBef>
                <a:spcPct val="0"/>
              </a:spcBef>
              <a:buFont typeface="Arial"/>
              <a:buChar char="•"/>
            </a:pPr>
            <a:r>
              <a:rPr lang="en-US" sz="2799" b="1" spc="167">
                <a:solidFill>
                  <a:srgbClr val="000000"/>
                </a:solidFill>
                <a:latin typeface="Quicksand Bold"/>
                <a:ea typeface="Quicksand Bold"/>
                <a:cs typeface="Quicksand Bold"/>
                <a:sym typeface="Quicksand Bold"/>
              </a:rPr>
              <a:t>T test ranking : </a:t>
            </a:r>
            <a:r>
              <a:rPr lang="en-US" sz="2799" spc="167">
                <a:solidFill>
                  <a:srgbClr val="000000"/>
                </a:solidFill>
                <a:latin typeface="Quicksand"/>
                <a:ea typeface="Quicksand"/>
                <a:cs typeface="Quicksand"/>
                <a:sym typeface="Quicksand"/>
              </a:rPr>
              <a:t>T-Test evaluates whether there is a statistically significant difference in feature distributions between two groups. It is particularly useful for normally distributed data.</a:t>
            </a:r>
          </a:p>
        </p:txBody>
      </p:sp>
      <p:sp>
        <p:nvSpPr>
          <p:cNvPr id="8" name="TextBox 8"/>
          <p:cNvSpPr txBox="1"/>
          <p:nvPr/>
        </p:nvSpPr>
        <p:spPr>
          <a:xfrm>
            <a:off x="896588" y="4159767"/>
            <a:ext cx="9254441" cy="2851785"/>
          </a:xfrm>
          <a:prstGeom prst="rect">
            <a:avLst/>
          </a:prstGeom>
        </p:spPr>
        <p:txBody>
          <a:bodyPr lIns="0" tIns="0" rIns="0" bIns="0" rtlCol="0" anchor="t">
            <a:spAutoFit/>
          </a:bodyPr>
          <a:lstStyle/>
          <a:p>
            <a:pPr marL="604515" lvl="1" indent="-302257" algn="l">
              <a:lnSpc>
                <a:spcPts val="3779"/>
              </a:lnSpc>
              <a:spcBef>
                <a:spcPct val="0"/>
              </a:spcBef>
              <a:buFont typeface="Arial"/>
              <a:buChar char="•"/>
            </a:pPr>
            <a:r>
              <a:rPr lang="en-US" sz="2799" b="1" spc="167">
                <a:solidFill>
                  <a:srgbClr val="000000"/>
                </a:solidFill>
                <a:latin typeface="Quicksand Bold"/>
                <a:ea typeface="Quicksand Bold"/>
                <a:cs typeface="Quicksand Bold"/>
                <a:sym typeface="Quicksand Bold"/>
              </a:rPr>
              <a:t>Bhattacharyya Distance Ranking :</a:t>
            </a:r>
            <a:r>
              <a:rPr lang="en-US" sz="2799" spc="167">
                <a:solidFill>
                  <a:srgbClr val="000000"/>
                </a:solidFill>
                <a:latin typeface="Quicksand"/>
                <a:ea typeface="Quicksand"/>
                <a:cs typeface="Quicksand"/>
                <a:sym typeface="Quicksand"/>
              </a:rPr>
              <a:t> Measures the separability between two probability distributions, making it a useful method for feature selection in classification problems.Features with higher Bhattacharyya values exhibit stronger discriminatory power</a:t>
            </a:r>
          </a:p>
        </p:txBody>
      </p:sp>
      <p:sp>
        <p:nvSpPr>
          <p:cNvPr id="9" name="TextBox 9"/>
          <p:cNvSpPr txBox="1"/>
          <p:nvPr/>
        </p:nvSpPr>
        <p:spPr>
          <a:xfrm>
            <a:off x="912789" y="7228924"/>
            <a:ext cx="9416062" cy="2851785"/>
          </a:xfrm>
          <a:prstGeom prst="rect">
            <a:avLst/>
          </a:prstGeom>
        </p:spPr>
        <p:txBody>
          <a:bodyPr lIns="0" tIns="0" rIns="0" bIns="0" rtlCol="0" anchor="t">
            <a:spAutoFit/>
          </a:bodyPr>
          <a:lstStyle/>
          <a:p>
            <a:pPr marL="604515" lvl="1" indent="-302257" algn="l">
              <a:lnSpc>
                <a:spcPts val="3779"/>
              </a:lnSpc>
              <a:spcBef>
                <a:spcPct val="0"/>
              </a:spcBef>
              <a:buFont typeface="Arial"/>
              <a:buChar char="•"/>
            </a:pPr>
            <a:r>
              <a:rPr lang="en-US" sz="2799" b="1" spc="167">
                <a:solidFill>
                  <a:srgbClr val="000000"/>
                </a:solidFill>
                <a:latin typeface="Quicksand Bold"/>
                <a:ea typeface="Quicksand Bold"/>
                <a:cs typeface="Quicksand Bold"/>
                <a:sym typeface="Quicksand Bold"/>
              </a:rPr>
              <a:t>One-Way ANOVA Ranking : </a:t>
            </a:r>
            <a:r>
              <a:rPr lang="en-US" sz="2799" spc="167">
                <a:solidFill>
                  <a:srgbClr val="000000"/>
                </a:solidFill>
                <a:latin typeface="Quicksand"/>
                <a:ea typeface="Quicksand"/>
                <a:cs typeface="Quicksand"/>
                <a:sym typeface="Quicksand"/>
              </a:rPr>
              <a:t>Statistical technique used to compare the variance of multiple groups to determine whether significant differences exist.It is especially effective for multi-class classification problems.</a:t>
            </a:r>
          </a:p>
        </p:txBody>
      </p:sp>
      <p:sp>
        <p:nvSpPr>
          <p:cNvPr id="10" name="Freeform 10"/>
          <p:cNvSpPr/>
          <p:nvPr/>
        </p:nvSpPr>
        <p:spPr>
          <a:xfrm>
            <a:off x="10785054" y="7276549"/>
            <a:ext cx="5605849" cy="2950078"/>
          </a:xfrm>
          <a:custGeom>
            <a:avLst/>
            <a:gdLst/>
            <a:ahLst/>
            <a:cxnLst/>
            <a:rect l="l" t="t" r="r" b="b"/>
            <a:pathLst>
              <a:path w="5605849" h="2950078">
                <a:moveTo>
                  <a:pt x="0" y="0"/>
                </a:moveTo>
                <a:lnTo>
                  <a:pt x="5605848" y="0"/>
                </a:lnTo>
                <a:lnTo>
                  <a:pt x="5605848" y="2950078"/>
                </a:lnTo>
                <a:lnTo>
                  <a:pt x="0" y="2950078"/>
                </a:lnTo>
                <a:lnTo>
                  <a:pt x="0" y="0"/>
                </a:lnTo>
                <a:close/>
              </a:path>
            </a:pathLst>
          </a:custGeom>
          <a:blipFill>
            <a:blip r:embed="rId8"/>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A64A"/>
        </a:solidFill>
        <a:effectLst/>
      </p:bgPr>
    </p:bg>
    <p:spTree>
      <p:nvGrpSpPr>
        <p:cNvPr id="1" name=""/>
        <p:cNvGrpSpPr/>
        <p:nvPr/>
      </p:nvGrpSpPr>
      <p:grpSpPr>
        <a:xfrm>
          <a:off x="0" y="0"/>
          <a:ext cx="0" cy="0"/>
          <a:chOff x="0" y="0"/>
          <a:chExt cx="0" cy="0"/>
        </a:xfrm>
      </p:grpSpPr>
      <p:sp>
        <p:nvSpPr>
          <p:cNvPr id="2" name="TextBox 2"/>
          <p:cNvSpPr txBox="1"/>
          <p:nvPr/>
        </p:nvSpPr>
        <p:spPr>
          <a:xfrm>
            <a:off x="1399108" y="552780"/>
            <a:ext cx="14085663"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Feature Ranking Result</a:t>
            </a:r>
          </a:p>
        </p:txBody>
      </p:sp>
      <p:sp>
        <p:nvSpPr>
          <p:cNvPr id="3" name="Freeform 3"/>
          <p:cNvSpPr/>
          <p:nvPr/>
        </p:nvSpPr>
        <p:spPr>
          <a:xfrm>
            <a:off x="-914568" y="-639776"/>
            <a:ext cx="2730008" cy="2671995"/>
          </a:xfrm>
          <a:custGeom>
            <a:avLst/>
            <a:gdLst/>
            <a:ahLst/>
            <a:cxnLst/>
            <a:rect l="l" t="t" r="r" b="b"/>
            <a:pathLst>
              <a:path w="2730008" h="2671995">
                <a:moveTo>
                  <a:pt x="0" y="0"/>
                </a:moveTo>
                <a:lnTo>
                  <a:pt x="2730008" y="0"/>
                </a:lnTo>
                <a:lnTo>
                  <a:pt x="2730008" y="2671996"/>
                </a:lnTo>
                <a:lnTo>
                  <a:pt x="0" y="26719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6042546" y="8908079"/>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551394" y="6087963"/>
            <a:ext cx="8592606" cy="3447783"/>
          </a:xfrm>
          <a:custGeom>
            <a:avLst/>
            <a:gdLst/>
            <a:ahLst/>
            <a:cxnLst/>
            <a:rect l="l" t="t" r="r" b="b"/>
            <a:pathLst>
              <a:path w="8592606" h="3447783">
                <a:moveTo>
                  <a:pt x="0" y="0"/>
                </a:moveTo>
                <a:lnTo>
                  <a:pt x="8592606" y="0"/>
                </a:lnTo>
                <a:lnTo>
                  <a:pt x="8592606" y="3447784"/>
                </a:lnTo>
                <a:lnTo>
                  <a:pt x="0" y="3447784"/>
                </a:lnTo>
                <a:lnTo>
                  <a:pt x="0" y="0"/>
                </a:lnTo>
                <a:close/>
              </a:path>
            </a:pathLst>
          </a:custGeom>
          <a:blipFill>
            <a:blip r:embed="rId6"/>
            <a:stretch>
              <a:fillRect/>
            </a:stretch>
          </a:blipFill>
        </p:spPr>
      </p:sp>
      <p:sp>
        <p:nvSpPr>
          <p:cNvPr id="6" name="Freeform 6"/>
          <p:cNvSpPr/>
          <p:nvPr/>
        </p:nvSpPr>
        <p:spPr>
          <a:xfrm>
            <a:off x="9435936" y="6087963"/>
            <a:ext cx="8592606" cy="3447783"/>
          </a:xfrm>
          <a:custGeom>
            <a:avLst/>
            <a:gdLst/>
            <a:ahLst/>
            <a:cxnLst/>
            <a:rect l="l" t="t" r="r" b="b"/>
            <a:pathLst>
              <a:path w="8592606" h="3447783">
                <a:moveTo>
                  <a:pt x="0" y="0"/>
                </a:moveTo>
                <a:lnTo>
                  <a:pt x="8592607" y="0"/>
                </a:lnTo>
                <a:lnTo>
                  <a:pt x="8592607" y="3447784"/>
                </a:lnTo>
                <a:lnTo>
                  <a:pt x="0" y="3447784"/>
                </a:lnTo>
                <a:lnTo>
                  <a:pt x="0" y="0"/>
                </a:lnTo>
                <a:close/>
              </a:path>
            </a:pathLst>
          </a:custGeom>
          <a:blipFill>
            <a:blip r:embed="rId7"/>
            <a:stretch>
              <a:fillRect/>
            </a:stretch>
          </a:blipFill>
        </p:spPr>
      </p:sp>
      <p:sp>
        <p:nvSpPr>
          <p:cNvPr id="7" name="TextBox 7"/>
          <p:cNvSpPr txBox="1"/>
          <p:nvPr/>
        </p:nvSpPr>
        <p:spPr>
          <a:xfrm>
            <a:off x="981075" y="1611693"/>
            <a:ext cx="15781070" cy="4572001"/>
          </a:xfrm>
          <a:prstGeom prst="rect">
            <a:avLst/>
          </a:prstGeom>
        </p:spPr>
        <p:txBody>
          <a:bodyPr lIns="0" tIns="0" rIns="0" bIns="0" rtlCol="0" anchor="t">
            <a:spAutoFit/>
          </a:bodyPr>
          <a:lstStyle/>
          <a:p>
            <a:pPr marL="647694" lvl="1" indent="-323847" algn="l">
              <a:lnSpc>
                <a:spcPts val="4049"/>
              </a:lnSpc>
              <a:buFont typeface="Arial"/>
              <a:buChar char="•"/>
            </a:pPr>
            <a:r>
              <a:rPr lang="en-US" sz="2999" spc="179">
                <a:solidFill>
                  <a:srgbClr val="000000"/>
                </a:solidFill>
                <a:latin typeface="Poppins"/>
                <a:ea typeface="Poppins"/>
                <a:cs typeface="Poppins"/>
                <a:sym typeface="Poppins"/>
              </a:rPr>
              <a:t>From the above feature ranking method we can conclude that  </a:t>
            </a:r>
            <a:r>
              <a:rPr lang="en-US" sz="2999" b="1" spc="179">
                <a:solidFill>
                  <a:srgbClr val="000000"/>
                </a:solidFill>
                <a:latin typeface="Poppins Bold"/>
                <a:ea typeface="Poppins Bold"/>
                <a:cs typeface="Poppins Bold"/>
                <a:sym typeface="Poppins Bold"/>
              </a:rPr>
              <a:t>Kurtosis_aad</a:t>
            </a:r>
            <a:r>
              <a:rPr lang="en-US" sz="2999" spc="179">
                <a:solidFill>
                  <a:srgbClr val="000000"/>
                </a:solidFill>
                <a:latin typeface="Poppins"/>
                <a:ea typeface="Poppins"/>
                <a:cs typeface="Poppins"/>
                <a:sym typeface="Poppins"/>
              </a:rPr>
              <a:t> was identified as the most significant feature across multiple ranking methods, reinforcing its critical role in dataset separability and classification tasks. </a:t>
            </a:r>
          </a:p>
          <a:p>
            <a:pPr marL="647694" lvl="1" indent="-323847" algn="l">
              <a:lnSpc>
                <a:spcPts val="4049"/>
              </a:lnSpc>
              <a:buFont typeface="Arial"/>
              <a:buChar char="•"/>
            </a:pPr>
            <a:r>
              <a:rPr lang="en-US" sz="2999" spc="179">
                <a:solidFill>
                  <a:srgbClr val="000000"/>
                </a:solidFill>
                <a:latin typeface="Poppins"/>
                <a:ea typeface="Poppins"/>
                <a:cs typeface="Poppins"/>
                <a:sym typeface="Poppins"/>
              </a:rPr>
              <a:t>Its consistent prominence highlights its ability to capture essential statistical properties, making it a key discriminator in predictive modeling. This finding underscores the importance of leveraging higher-order statistical moments for robust data analysis.</a:t>
            </a:r>
          </a:p>
          <a:p>
            <a:pPr algn="l">
              <a:lnSpc>
                <a:spcPts val="4049"/>
              </a:lnSpc>
              <a:spcBef>
                <a:spcPct val="0"/>
              </a:spcBef>
            </a:pPr>
            <a:endParaRPr lang="en-US" sz="2999" spc="179">
              <a:solidFill>
                <a:srgbClr val="000000"/>
              </a:solidFill>
              <a:latin typeface="Poppins"/>
              <a:ea typeface="Poppins"/>
              <a:cs typeface="Poppins"/>
              <a:sym typeface="Poppi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TextBox 2"/>
          <p:cNvSpPr txBox="1"/>
          <p:nvPr/>
        </p:nvSpPr>
        <p:spPr>
          <a:xfrm>
            <a:off x="681240" y="506076"/>
            <a:ext cx="16715936" cy="720852"/>
          </a:xfrm>
          <a:prstGeom prst="rect">
            <a:avLst/>
          </a:prstGeom>
        </p:spPr>
        <p:txBody>
          <a:bodyPr lIns="0" tIns="0" rIns="0" bIns="0" rtlCol="0" anchor="t">
            <a:spAutoFit/>
          </a:bodyPr>
          <a:lstStyle/>
          <a:p>
            <a:pPr algn="l">
              <a:lnSpc>
                <a:spcPts val="5184"/>
              </a:lnSpc>
            </a:pPr>
            <a:r>
              <a:rPr lang="en-US" sz="4800" b="1">
                <a:solidFill>
                  <a:srgbClr val="000000"/>
                </a:solidFill>
                <a:latin typeface="Poppins Bold"/>
                <a:ea typeface="Poppins Bold"/>
                <a:cs typeface="Poppins Bold"/>
                <a:sym typeface="Poppins Bold"/>
              </a:rPr>
              <a:t>What is a Machine Learning based approach?</a:t>
            </a:r>
          </a:p>
        </p:txBody>
      </p:sp>
      <p:sp>
        <p:nvSpPr>
          <p:cNvPr id="3" name="Freeform 3"/>
          <p:cNvSpPr/>
          <p:nvPr/>
        </p:nvSpPr>
        <p:spPr>
          <a:xfrm>
            <a:off x="16233754" y="9258300"/>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2027954">
            <a:off x="17523544" y="-1094668"/>
            <a:ext cx="2491392" cy="2513384"/>
          </a:xfrm>
          <a:custGeom>
            <a:avLst/>
            <a:gdLst/>
            <a:ahLst/>
            <a:cxnLst/>
            <a:rect l="l" t="t" r="r" b="b"/>
            <a:pathLst>
              <a:path w="2491392" h="2513384">
                <a:moveTo>
                  <a:pt x="0" y="0"/>
                </a:moveTo>
                <a:lnTo>
                  <a:pt x="2491392" y="0"/>
                </a:lnTo>
                <a:lnTo>
                  <a:pt x="2491392" y="2513384"/>
                </a:lnTo>
                <a:lnTo>
                  <a:pt x="0" y="25133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flipH="1">
            <a:off x="431778" y="8999218"/>
            <a:ext cx="2221424" cy="2575564"/>
          </a:xfrm>
          <a:custGeom>
            <a:avLst/>
            <a:gdLst/>
            <a:ahLst/>
            <a:cxnLst/>
            <a:rect l="l" t="t" r="r" b="b"/>
            <a:pathLst>
              <a:path w="2221424" h="2575564">
                <a:moveTo>
                  <a:pt x="2221424" y="0"/>
                </a:moveTo>
                <a:lnTo>
                  <a:pt x="0" y="0"/>
                </a:lnTo>
                <a:lnTo>
                  <a:pt x="0" y="2575564"/>
                </a:lnTo>
                <a:lnTo>
                  <a:pt x="2221424" y="2575564"/>
                </a:lnTo>
                <a:lnTo>
                  <a:pt x="2221424"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a:off x="-1248699" y="-1575238"/>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7" name="Freeform 7"/>
          <p:cNvSpPr/>
          <p:nvPr/>
        </p:nvSpPr>
        <p:spPr>
          <a:xfrm>
            <a:off x="11953258" y="9932050"/>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8" name="TextBox 8"/>
          <p:cNvSpPr txBox="1"/>
          <p:nvPr/>
        </p:nvSpPr>
        <p:spPr>
          <a:xfrm>
            <a:off x="681240" y="2107221"/>
            <a:ext cx="16715936" cy="1324565"/>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A Machine Learning (ML)-based approach refers to the use of algorithms and statistical models that enable systems to learn patterns from data and make predictions or decisions without being explicitly programmed.</a:t>
            </a:r>
          </a:p>
        </p:txBody>
      </p:sp>
      <p:sp>
        <p:nvSpPr>
          <p:cNvPr id="9" name="TextBox 9"/>
          <p:cNvSpPr txBox="1"/>
          <p:nvPr/>
        </p:nvSpPr>
        <p:spPr>
          <a:xfrm>
            <a:off x="681240" y="4002125"/>
            <a:ext cx="16715936" cy="895940"/>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It analyzes large sets of current or voltage signals to recognize complex patterns that indicate fault or normal conditions.</a:t>
            </a:r>
          </a:p>
        </p:txBody>
      </p:sp>
      <p:sp>
        <p:nvSpPr>
          <p:cNvPr id="10" name="TextBox 10"/>
          <p:cNvSpPr txBox="1"/>
          <p:nvPr/>
        </p:nvSpPr>
        <p:spPr>
          <a:xfrm>
            <a:off x="681240" y="5469565"/>
            <a:ext cx="16715936" cy="895940"/>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Models are trained on historical or simulated data and can generalize to predict outcomes on new, unseen data.</a:t>
            </a:r>
          </a:p>
        </p:txBody>
      </p:sp>
      <p:sp>
        <p:nvSpPr>
          <p:cNvPr id="11" name="TextBox 11"/>
          <p:cNvSpPr txBox="1"/>
          <p:nvPr/>
        </p:nvSpPr>
        <p:spPr>
          <a:xfrm>
            <a:off x="681240" y="6937005"/>
            <a:ext cx="16715936" cy="895940"/>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This approach reduces dependency on fixed rule-based systems and enables adaptive, data-driven decision making.</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TextBox 2"/>
          <p:cNvSpPr txBox="1"/>
          <p:nvPr/>
        </p:nvSpPr>
        <p:spPr>
          <a:xfrm>
            <a:off x="681240" y="506076"/>
            <a:ext cx="16715936" cy="720852"/>
          </a:xfrm>
          <a:prstGeom prst="rect">
            <a:avLst/>
          </a:prstGeom>
        </p:spPr>
        <p:txBody>
          <a:bodyPr lIns="0" tIns="0" rIns="0" bIns="0" rtlCol="0" anchor="t">
            <a:spAutoFit/>
          </a:bodyPr>
          <a:lstStyle/>
          <a:p>
            <a:pPr algn="l">
              <a:lnSpc>
                <a:spcPts val="5184"/>
              </a:lnSpc>
            </a:pPr>
            <a:r>
              <a:rPr lang="en-US" sz="4800" b="1">
                <a:solidFill>
                  <a:srgbClr val="000000"/>
                </a:solidFill>
                <a:latin typeface="Poppins Bold"/>
                <a:ea typeface="Poppins Bold"/>
                <a:cs typeface="Poppins Bold"/>
                <a:sym typeface="Poppins Bold"/>
              </a:rPr>
              <a:t>What are Convolutional Neural Networks?</a:t>
            </a:r>
          </a:p>
        </p:txBody>
      </p:sp>
      <p:sp>
        <p:nvSpPr>
          <p:cNvPr id="3" name="Freeform 3"/>
          <p:cNvSpPr/>
          <p:nvPr/>
        </p:nvSpPr>
        <p:spPr>
          <a:xfrm>
            <a:off x="16233754" y="9258300"/>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2027954">
            <a:off x="17523544" y="-1094668"/>
            <a:ext cx="2491392" cy="2513384"/>
          </a:xfrm>
          <a:custGeom>
            <a:avLst/>
            <a:gdLst/>
            <a:ahLst/>
            <a:cxnLst/>
            <a:rect l="l" t="t" r="r" b="b"/>
            <a:pathLst>
              <a:path w="2491392" h="2513384">
                <a:moveTo>
                  <a:pt x="0" y="0"/>
                </a:moveTo>
                <a:lnTo>
                  <a:pt x="2491392" y="0"/>
                </a:lnTo>
                <a:lnTo>
                  <a:pt x="2491392" y="2513384"/>
                </a:lnTo>
                <a:lnTo>
                  <a:pt x="0" y="25133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1248699" y="-1575238"/>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a:off x="11953258" y="9932050"/>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7" name="TextBox 7"/>
          <p:cNvSpPr txBox="1"/>
          <p:nvPr/>
        </p:nvSpPr>
        <p:spPr>
          <a:xfrm>
            <a:off x="543364" y="1584763"/>
            <a:ext cx="16715936" cy="1324565"/>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A Convolutional Neural Network (CNN) is a class of deep learning models specifically designed to recognize patterns. It is widely used for image, audio, and signal processing tasks due to its powerful feature extraction capabilities.</a:t>
            </a:r>
          </a:p>
        </p:txBody>
      </p:sp>
      <p:sp>
        <p:nvSpPr>
          <p:cNvPr id="8" name="TextBox 8"/>
          <p:cNvSpPr txBox="1"/>
          <p:nvPr/>
        </p:nvSpPr>
        <p:spPr>
          <a:xfrm>
            <a:off x="543364" y="3083320"/>
            <a:ext cx="16715936" cy="895940"/>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Key Components are: Hidden Layers, Convolutional Layers, Pooling layers, Filters, Fully Connected layer, and Activation function.</a:t>
            </a:r>
          </a:p>
        </p:txBody>
      </p:sp>
      <p:sp>
        <p:nvSpPr>
          <p:cNvPr id="9" name="TextBox 9"/>
          <p:cNvSpPr txBox="1"/>
          <p:nvPr/>
        </p:nvSpPr>
        <p:spPr>
          <a:xfrm>
            <a:off x="543364" y="7709826"/>
            <a:ext cx="16715936" cy="895940"/>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A 1-D CNN is a specialized form of CNN tailored for sequential or time-series data,such as voltage or current signals.</a:t>
            </a:r>
          </a:p>
        </p:txBody>
      </p:sp>
      <p:sp>
        <p:nvSpPr>
          <p:cNvPr id="10" name="TextBox 10"/>
          <p:cNvSpPr txBox="1"/>
          <p:nvPr/>
        </p:nvSpPr>
        <p:spPr>
          <a:xfrm>
            <a:off x="543364" y="8877158"/>
            <a:ext cx="16715936" cy="1324565"/>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In our case: Input is sequence of numerical values (i.e., kurtosis of 'aad' node) and it detects patterns in electrical signals to classify faulty vs normal conditions.</a:t>
            </a:r>
          </a:p>
        </p:txBody>
      </p:sp>
      <p:sp>
        <p:nvSpPr>
          <p:cNvPr id="11" name="Freeform 11"/>
          <p:cNvSpPr/>
          <p:nvPr/>
        </p:nvSpPr>
        <p:spPr>
          <a:xfrm>
            <a:off x="4702122" y="4141185"/>
            <a:ext cx="7989783" cy="3408034"/>
          </a:xfrm>
          <a:custGeom>
            <a:avLst/>
            <a:gdLst/>
            <a:ahLst/>
            <a:cxnLst/>
            <a:rect l="l" t="t" r="r" b="b"/>
            <a:pathLst>
              <a:path w="7989783" h="3408034">
                <a:moveTo>
                  <a:pt x="0" y="0"/>
                </a:moveTo>
                <a:lnTo>
                  <a:pt x="7989783" y="0"/>
                </a:lnTo>
                <a:lnTo>
                  <a:pt x="7989783" y="3408034"/>
                </a:lnTo>
                <a:lnTo>
                  <a:pt x="0" y="3408034"/>
                </a:lnTo>
                <a:lnTo>
                  <a:pt x="0" y="0"/>
                </a:lnTo>
                <a:close/>
              </a:path>
            </a:pathLst>
          </a:custGeom>
          <a:blipFill>
            <a:blip r:embed="rId10"/>
            <a:stretch>
              <a:fillRect t="-5093" b="-5093"/>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TextBox 2"/>
          <p:cNvSpPr txBox="1"/>
          <p:nvPr/>
        </p:nvSpPr>
        <p:spPr>
          <a:xfrm>
            <a:off x="681240" y="506076"/>
            <a:ext cx="16715936" cy="720852"/>
          </a:xfrm>
          <a:prstGeom prst="rect">
            <a:avLst/>
          </a:prstGeom>
        </p:spPr>
        <p:txBody>
          <a:bodyPr lIns="0" tIns="0" rIns="0" bIns="0" rtlCol="0" anchor="t">
            <a:spAutoFit/>
          </a:bodyPr>
          <a:lstStyle/>
          <a:p>
            <a:pPr algn="l">
              <a:lnSpc>
                <a:spcPts val="5184"/>
              </a:lnSpc>
            </a:pPr>
            <a:r>
              <a:rPr lang="en-US" sz="4800" b="1">
                <a:solidFill>
                  <a:srgbClr val="000000"/>
                </a:solidFill>
                <a:latin typeface="Poppins Bold"/>
                <a:ea typeface="Poppins Bold"/>
                <a:cs typeface="Poppins Bold"/>
                <a:sym typeface="Poppins Bold"/>
              </a:rPr>
              <a:t>Training our 1-D CNN model</a:t>
            </a:r>
          </a:p>
        </p:txBody>
      </p:sp>
      <p:sp>
        <p:nvSpPr>
          <p:cNvPr id="3" name="Freeform 3"/>
          <p:cNvSpPr/>
          <p:nvPr/>
        </p:nvSpPr>
        <p:spPr>
          <a:xfrm>
            <a:off x="16233754" y="9258300"/>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2027954">
            <a:off x="17523544" y="-1094668"/>
            <a:ext cx="2491392" cy="2513384"/>
          </a:xfrm>
          <a:custGeom>
            <a:avLst/>
            <a:gdLst/>
            <a:ahLst/>
            <a:cxnLst/>
            <a:rect l="l" t="t" r="r" b="b"/>
            <a:pathLst>
              <a:path w="2491392" h="2513384">
                <a:moveTo>
                  <a:pt x="0" y="0"/>
                </a:moveTo>
                <a:lnTo>
                  <a:pt x="2491392" y="0"/>
                </a:lnTo>
                <a:lnTo>
                  <a:pt x="2491392" y="2513384"/>
                </a:lnTo>
                <a:lnTo>
                  <a:pt x="0" y="25133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flipH="1">
            <a:off x="-1766148" y="8765013"/>
            <a:ext cx="2221424" cy="2575564"/>
          </a:xfrm>
          <a:custGeom>
            <a:avLst/>
            <a:gdLst/>
            <a:ahLst/>
            <a:cxnLst/>
            <a:rect l="l" t="t" r="r" b="b"/>
            <a:pathLst>
              <a:path w="2221424" h="2575564">
                <a:moveTo>
                  <a:pt x="2221424" y="0"/>
                </a:moveTo>
                <a:lnTo>
                  <a:pt x="0" y="0"/>
                </a:lnTo>
                <a:lnTo>
                  <a:pt x="0" y="2575564"/>
                </a:lnTo>
                <a:lnTo>
                  <a:pt x="2221424" y="2575564"/>
                </a:lnTo>
                <a:lnTo>
                  <a:pt x="2221424"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a:off x="-1248699" y="-1575238"/>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7" name="Freeform 7"/>
          <p:cNvSpPr/>
          <p:nvPr/>
        </p:nvSpPr>
        <p:spPr>
          <a:xfrm>
            <a:off x="11953258" y="9932050"/>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8" name="Freeform 8"/>
          <p:cNvSpPr/>
          <p:nvPr/>
        </p:nvSpPr>
        <p:spPr>
          <a:xfrm>
            <a:off x="3376446" y="3530350"/>
            <a:ext cx="11030665" cy="4415343"/>
          </a:xfrm>
          <a:custGeom>
            <a:avLst/>
            <a:gdLst/>
            <a:ahLst/>
            <a:cxnLst/>
            <a:rect l="l" t="t" r="r" b="b"/>
            <a:pathLst>
              <a:path w="11030665" h="4415343">
                <a:moveTo>
                  <a:pt x="0" y="0"/>
                </a:moveTo>
                <a:lnTo>
                  <a:pt x="11030665" y="0"/>
                </a:lnTo>
                <a:lnTo>
                  <a:pt x="11030665" y="4415343"/>
                </a:lnTo>
                <a:lnTo>
                  <a:pt x="0" y="4415343"/>
                </a:lnTo>
                <a:lnTo>
                  <a:pt x="0" y="0"/>
                </a:lnTo>
                <a:close/>
              </a:path>
            </a:pathLst>
          </a:custGeom>
          <a:blipFill>
            <a:blip r:embed="rId12"/>
            <a:stretch>
              <a:fillRect/>
            </a:stretch>
          </a:blipFill>
        </p:spPr>
      </p:sp>
      <p:sp>
        <p:nvSpPr>
          <p:cNvPr id="9" name="TextBox 9"/>
          <p:cNvSpPr txBox="1"/>
          <p:nvPr/>
        </p:nvSpPr>
        <p:spPr>
          <a:xfrm>
            <a:off x="681240" y="1908811"/>
            <a:ext cx="16715936" cy="1324565"/>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From the flattened dataset, we have found the Kurtosis_aad as the most important feature. The model will be trained in this feature with provided labels. The code block will look like:</a:t>
            </a:r>
          </a:p>
        </p:txBody>
      </p:sp>
      <p:sp>
        <p:nvSpPr>
          <p:cNvPr id="10" name="TextBox 10"/>
          <p:cNvSpPr txBox="1"/>
          <p:nvPr/>
        </p:nvSpPr>
        <p:spPr>
          <a:xfrm>
            <a:off x="681240" y="8607485"/>
            <a:ext cx="16715936" cy="895940"/>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The trained model will memorise the patterns and the hyper-parameters and will make predictions for the unseen data based on this memorized info.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TextBox 2"/>
          <p:cNvSpPr txBox="1"/>
          <p:nvPr/>
        </p:nvSpPr>
        <p:spPr>
          <a:xfrm>
            <a:off x="846422" y="462309"/>
            <a:ext cx="16230600" cy="752475"/>
          </a:xfrm>
          <a:prstGeom prst="rect">
            <a:avLst/>
          </a:prstGeom>
        </p:spPr>
        <p:txBody>
          <a:bodyPr lIns="0" tIns="0" rIns="0" bIns="0" rtlCol="0" anchor="t">
            <a:spAutoFit/>
          </a:bodyPr>
          <a:lstStyle/>
          <a:p>
            <a:pPr algn="ctr">
              <a:lnSpc>
                <a:spcPts val="5400"/>
              </a:lnSpc>
            </a:pPr>
            <a:r>
              <a:rPr lang="en-US" sz="5000" b="1">
                <a:solidFill>
                  <a:srgbClr val="000000"/>
                </a:solidFill>
                <a:latin typeface="Poppins Bold"/>
                <a:ea typeface="Poppins Bold"/>
                <a:cs typeface="Poppins Bold"/>
                <a:sym typeface="Poppins Bold"/>
              </a:rPr>
              <a:t>Our Approach</a:t>
            </a:r>
          </a:p>
        </p:txBody>
      </p:sp>
      <p:sp>
        <p:nvSpPr>
          <p:cNvPr id="3" name="Freeform 3"/>
          <p:cNvSpPr/>
          <p:nvPr/>
        </p:nvSpPr>
        <p:spPr>
          <a:xfrm>
            <a:off x="9144000" y="1725686"/>
            <a:ext cx="6026688" cy="4065275"/>
          </a:xfrm>
          <a:custGeom>
            <a:avLst/>
            <a:gdLst/>
            <a:ahLst/>
            <a:cxnLst/>
            <a:rect l="l" t="t" r="r" b="b"/>
            <a:pathLst>
              <a:path w="6026688" h="4065275">
                <a:moveTo>
                  <a:pt x="0" y="0"/>
                </a:moveTo>
                <a:lnTo>
                  <a:pt x="6026688" y="0"/>
                </a:lnTo>
                <a:lnTo>
                  <a:pt x="6026688" y="4065275"/>
                </a:lnTo>
                <a:lnTo>
                  <a:pt x="0" y="4065275"/>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4" name="Freeform 4"/>
          <p:cNvSpPr/>
          <p:nvPr/>
        </p:nvSpPr>
        <p:spPr>
          <a:xfrm>
            <a:off x="2506760" y="5966518"/>
            <a:ext cx="6026688" cy="4065275"/>
          </a:xfrm>
          <a:custGeom>
            <a:avLst/>
            <a:gdLst/>
            <a:ahLst/>
            <a:cxnLst/>
            <a:rect l="l" t="t" r="r" b="b"/>
            <a:pathLst>
              <a:path w="6026688" h="4065275">
                <a:moveTo>
                  <a:pt x="0" y="0"/>
                </a:moveTo>
                <a:lnTo>
                  <a:pt x="6026688" y="0"/>
                </a:lnTo>
                <a:lnTo>
                  <a:pt x="6026688" y="4065275"/>
                </a:lnTo>
                <a:lnTo>
                  <a:pt x="0" y="4065275"/>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5" name="Freeform 5"/>
          <p:cNvSpPr/>
          <p:nvPr/>
        </p:nvSpPr>
        <p:spPr>
          <a:xfrm>
            <a:off x="2506760" y="1725686"/>
            <a:ext cx="6026688" cy="4065275"/>
          </a:xfrm>
          <a:custGeom>
            <a:avLst/>
            <a:gdLst/>
            <a:ahLst/>
            <a:cxnLst/>
            <a:rect l="l" t="t" r="r" b="b"/>
            <a:pathLst>
              <a:path w="6026688" h="4065275">
                <a:moveTo>
                  <a:pt x="0" y="0"/>
                </a:moveTo>
                <a:lnTo>
                  <a:pt x="6026688" y="0"/>
                </a:lnTo>
                <a:lnTo>
                  <a:pt x="6026688" y="4065275"/>
                </a:lnTo>
                <a:lnTo>
                  <a:pt x="0" y="4065275"/>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6" name="Freeform 6"/>
          <p:cNvSpPr/>
          <p:nvPr/>
        </p:nvSpPr>
        <p:spPr>
          <a:xfrm>
            <a:off x="4637469" y="2207691"/>
            <a:ext cx="1765270" cy="867189"/>
          </a:xfrm>
          <a:custGeom>
            <a:avLst/>
            <a:gdLst/>
            <a:ahLst/>
            <a:cxnLst/>
            <a:rect l="l" t="t" r="r" b="b"/>
            <a:pathLst>
              <a:path w="1765270" h="867189">
                <a:moveTo>
                  <a:pt x="0" y="0"/>
                </a:moveTo>
                <a:lnTo>
                  <a:pt x="1765270" y="0"/>
                </a:lnTo>
                <a:lnTo>
                  <a:pt x="1765270" y="867188"/>
                </a:lnTo>
                <a:lnTo>
                  <a:pt x="0" y="867188"/>
                </a:lnTo>
                <a:lnTo>
                  <a:pt x="0" y="0"/>
                </a:lnTo>
                <a:close/>
              </a:path>
            </a:pathLst>
          </a:custGeom>
          <a:blipFill>
            <a:blip r:embed="rId4"/>
            <a:stretch>
              <a:fillRect/>
            </a:stretch>
          </a:blipFill>
        </p:spPr>
      </p:sp>
      <p:sp>
        <p:nvSpPr>
          <p:cNvPr id="7" name="Freeform 7"/>
          <p:cNvSpPr/>
          <p:nvPr/>
        </p:nvSpPr>
        <p:spPr>
          <a:xfrm>
            <a:off x="11274709" y="2207691"/>
            <a:ext cx="1765270" cy="867189"/>
          </a:xfrm>
          <a:custGeom>
            <a:avLst/>
            <a:gdLst/>
            <a:ahLst/>
            <a:cxnLst/>
            <a:rect l="l" t="t" r="r" b="b"/>
            <a:pathLst>
              <a:path w="1765270" h="867189">
                <a:moveTo>
                  <a:pt x="0" y="0"/>
                </a:moveTo>
                <a:lnTo>
                  <a:pt x="1765270" y="0"/>
                </a:lnTo>
                <a:lnTo>
                  <a:pt x="1765270" y="867188"/>
                </a:lnTo>
                <a:lnTo>
                  <a:pt x="0" y="867188"/>
                </a:lnTo>
                <a:lnTo>
                  <a:pt x="0" y="0"/>
                </a:lnTo>
                <a:close/>
              </a:path>
            </a:pathLst>
          </a:custGeom>
          <a:blipFill>
            <a:blip r:embed="rId4"/>
            <a:stretch>
              <a:fillRect/>
            </a:stretch>
          </a:blipFill>
        </p:spPr>
      </p:sp>
      <p:sp>
        <p:nvSpPr>
          <p:cNvPr id="8" name="Freeform 8"/>
          <p:cNvSpPr/>
          <p:nvPr/>
        </p:nvSpPr>
        <p:spPr>
          <a:xfrm>
            <a:off x="4637469" y="6448523"/>
            <a:ext cx="1765270" cy="867189"/>
          </a:xfrm>
          <a:custGeom>
            <a:avLst/>
            <a:gdLst/>
            <a:ahLst/>
            <a:cxnLst/>
            <a:rect l="l" t="t" r="r" b="b"/>
            <a:pathLst>
              <a:path w="1765270" h="867189">
                <a:moveTo>
                  <a:pt x="0" y="0"/>
                </a:moveTo>
                <a:lnTo>
                  <a:pt x="1765270" y="0"/>
                </a:lnTo>
                <a:lnTo>
                  <a:pt x="1765270" y="867189"/>
                </a:lnTo>
                <a:lnTo>
                  <a:pt x="0" y="867189"/>
                </a:lnTo>
                <a:lnTo>
                  <a:pt x="0" y="0"/>
                </a:lnTo>
                <a:close/>
              </a:path>
            </a:pathLst>
          </a:custGeom>
          <a:blipFill>
            <a:blip r:embed="rId4"/>
            <a:stretch>
              <a:fillRect/>
            </a:stretch>
          </a:blipFill>
        </p:spPr>
      </p:sp>
      <p:sp>
        <p:nvSpPr>
          <p:cNvPr id="9" name="Freeform 9"/>
          <p:cNvSpPr/>
          <p:nvPr/>
        </p:nvSpPr>
        <p:spPr>
          <a:xfrm>
            <a:off x="7251660" y="9497983"/>
            <a:ext cx="3420125" cy="3146515"/>
          </a:xfrm>
          <a:custGeom>
            <a:avLst/>
            <a:gdLst/>
            <a:ahLst/>
            <a:cxnLst/>
            <a:rect l="l" t="t" r="r" b="b"/>
            <a:pathLst>
              <a:path w="3420125" h="3146515">
                <a:moveTo>
                  <a:pt x="0" y="0"/>
                </a:moveTo>
                <a:lnTo>
                  <a:pt x="3420125" y="0"/>
                </a:lnTo>
                <a:lnTo>
                  <a:pt x="3420125" y="3146515"/>
                </a:lnTo>
                <a:lnTo>
                  <a:pt x="0" y="314651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rot="-10800000">
            <a:off x="14069122" y="-1688491"/>
            <a:ext cx="3007901" cy="2639433"/>
          </a:xfrm>
          <a:custGeom>
            <a:avLst/>
            <a:gdLst/>
            <a:ahLst/>
            <a:cxnLst/>
            <a:rect l="l" t="t" r="r" b="b"/>
            <a:pathLst>
              <a:path w="3007901" h="2639433">
                <a:moveTo>
                  <a:pt x="0" y="0"/>
                </a:moveTo>
                <a:lnTo>
                  <a:pt x="3007900" y="0"/>
                </a:lnTo>
                <a:lnTo>
                  <a:pt x="3007900" y="2639433"/>
                </a:lnTo>
                <a:lnTo>
                  <a:pt x="0" y="263943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Freeform 11"/>
          <p:cNvSpPr/>
          <p:nvPr/>
        </p:nvSpPr>
        <p:spPr>
          <a:xfrm>
            <a:off x="-1508532" y="-949549"/>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2" name="Freeform 12"/>
          <p:cNvSpPr/>
          <p:nvPr/>
        </p:nvSpPr>
        <p:spPr>
          <a:xfrm>
            <a:off x="9197843" y="5952886"/>
            <a:ext cx="6026688" cy="4065275"/>
          </a:xfrm>
          <a:custGeom>
            <a:avLst/>
            <a:gdLst/>
            <a:ahLst/>
            <a:cxnLst/>
            <a:rect l="l" t="t" r="r" b="b"/>
            <a:pathLst>
              <a:path w="6026688" h="4065275">
                <a:moveTo>
                  <a:pt x="0" y="0"/>
                </a:moveTo>
                <a:lnTo>
                  <a:pt x="6026688" y="0"/>
                </a:lnTo>
                <a:lnTo>
                  <a:pt x="6026688" y="4065275"/>
                </a:lnTo>
                <a:lnTo>
                  <a:pt x="0" y="4065275"/>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3" name="Freeform 13"/>
          <p:cNvSpPr/>
          <p:nvPr/>
        </p:nvSpPr>
        <p:spPr>
          <a:xfrm>
            <a:off x="11328553" y="6448523"/>
            <a:ext cx="1765270" cy="867189"/>
          </a:xfrm>
          <a:custGeom>
            <a:avLst/>
            <a:gdLst/>
            <a:ahLst/>
            <a:cxnLst/>
            <a:rect l="l" t="t" r="r" b="b"/>
            <a:pathLst>
              <a:path w="1765270" h="867189">
                <a:moveTo>
                  <a:pt x="0" y="0"/>
                </a:moveTo>
                <a:lnTo>
                  <a:pt x="1765269" y="0"/>
                </a:lnTo>
                <a:lnTo>
                  <a:pt x="1765269" y="867189"/>
                </a:lnTo>
                <a:lnTo>
                  <a:pt x="0" y="867189"/>
                </a:lnTo>
                <a:lnTo>
                  <a:pt x="0" y="0"/>
                </a:lnTo>
                <a:close/>
              </a:path>
            </a:pathLst>
          </a:custGeom>
          <a:blipFill>
            <a:blip r:embed="rId4"/>
            <a:stretch>
              <a:fillRect/>
            </a:stretch>
          </a:blipFill>
        </p:spPr>
      </p:sp>
      <p:sp>
        <p:nvSpPr>
          <p:cNvPr id="14" name="TextBox 14"/>
          <p:cNvSpPr txBox="1"/>
          <p:nvPr/>
        </p:nvSpPr>
        <p:spPr>
          <a:xfrm>
            <a:off x="3123572" y="3179590"/>
            <a:ext cx="4793064" cy="2791206"/>
          </a:xfrm>
          <a:prstGeom prst="rect">
            <a:avLst/>
          </a:prstGeom>
        </p:spPr>
        <p:txBody>
          <a:bodyPr lIns="0" tIns="0" rIns="0" bIns="0" rtlCol="0" anchor="t">
            <a:spAutoFit/>
          </a:bodyPr>
          <a:lstStyle/>
          <a:p>
            <a:pPr algn="ctr">
              <a:lnSpc>
                <a:spcPts val="3192"/>
              </a:lnSpc>
            </a:pPr>
            <a:r>
              <a:rPr lang="en-US" sz="2100">
                <a:solidFill>
                  <a:srgbClr val="000000"/>
                </a:solidFill>
                <a:latin typeface="Poppins"/>
                <a:ea typeface="Poppins"/>
                <a:cs typeface="Poppins"/>
                <a:sym typeface="Poppins"/>
              </a:rPr>
              <a:t>We created a Simulink model based on IEEE papers to simulate HIFs, low-current faults through high-resistance paths. It includes a testing system to replicate realistic fault behavior accurately.</a:t>
            </a:r>
          </a:p>
          <a:p>
            <a:pPr algn="ctr">
              <a:lnSpc>
                <a:spcPts val="3192"/>
              </a:lnSpc>
            </a:pPr>
            <a:endParaRPr lang="en-US" sz="2100">
              <a:solidFill>
                <a:srgbClr val="000000"/>
              </a:solidFill>
              <a:latin typeface="Poppins"/>
              <a:ea typeface="Poppins"/>
              <a:cs typeface="Poppins"/>
              <a:sym typeface="Poppins"/>
            </a:endParaRPr>
          </a:p>
        </p:txBody>
      </p:sp>
      <p:sp>
        <p:nvSpPr>
          <p:cNvPr id="15" name="TextBox 15"/>
          <p:cNvSpPr txBox="1"/>
          <p:nvPr/>
        </p:nvSpPr>
        <p:spPr>
          <a:xfrm>
            <a:off x="4803878" y="2312419"/>
            <a:ext cx="1432451" cy="549198"/>
          </a:xfrm>
          <a:prstGeom prst="rect">
            <a:avLst/>
          </a:prstGeom>
        </p:spPr>
        <p:txBody>
          <a:bodyPr lIns="0" tIns="0" rIns="0" bIns="0" rtlCol="0" anchor="t">
            <a:spAutoFit/>
          </a:bodyPr>
          <a:lstStyle/>
          <a:p>
            <a:pPr marL="0" lvl="1" indent="0" algn="ctr">
              <a:lnSpc>
                <a:spcPts val="4197"/>
              </a:lnSpc>
              <a:spcBef>
                <a:spcPct val="0"/>
              </a:spcBef>
            </a:pPr>
            <a:r>
              <a:rPr lang="en-US" sz="3714" b="1" u="none">
                <a:solidFill>
                  <a:srgbClr val="000000"/>
                </a:solidFill>
                <a:latin typeface="Raleway Bold"/>
                <a:ea typeface="Raleway Bold"/>
                <a:cs typeface="Raleway Bold"/>
                <a:sym typeface="Raleway Bold"/>
              </a:rPr>
              <a:t>01</a:t>
            </a:r>
          </a:p>
        </p:txBody>
      </p:sp>
      <p:sp>
        <p:nvSpPr>
          <p:cNvPr id="16" name="TextBox 16"/>
          <p:cNvSpPr txBox="1"/>
          <p:nvPr/>
        </p:nvSpPr>
        <p:spPr>
          <a:xfrm>
            <a:off x="9760812" y="3214590"/>
            <a:ext cx="4793064" cy="2456348"/>
          </a:xfrm>
          <a:prstGeom prst="rect">
            <a:avLst/>
          </a:prstGeom>
        </p:spPr>
        <p:txBody>
          <a:bodyPr lIns="0" tIns="0" rIns="0" bIns="0" rtlCol="0" anchor="t">
            <a:spAutoFit/>
          </a:bodyPr>
          <a:lstStyle/>
          <a:p>
            <a:pPr algn="ctr">
              <a:lnSpc>
                <a:spcPts val="3247"/>
              </a:lnSpc>
            </a:pPr>
            <a:r>
              <a:rPr lang="en-US" sz="2136">
                <a:solidFill>
                  <a:srgbClr val="000000"/>
                </a:solidFill>
                <a:latin typeface="Poppins"/>
                <a:ea typeface="Poppins"/>
                <a:cs typeface="Poppins"/>
                <a:sym typeface="Poppins"/>
              </a:rPr>
              <a:t>The Simulink model generated a 4 lakh sample DATA POINTS of normal and HIF currents over time. This captures key variations for robust signal and fault analysis.</a:t>
            </a:r>
          </a:p>
          <a:p>
            <a:pPr algn="ctr">
              <a:lnSpc>
                <a:spcPts val="3247"/>
              </a:lnSpc>
            </a:pPr>
            <a:endParaRPr lang="en-US" sz="2136">
              <a:solidFill>
                <a:srgbClr val="000000"/>
              </a:solidFill>
              <a:latin typeface="Poppins"/>
              <a:ea typeface="Poppins"/>
              <a:cs typeface="Poppins"/>
              <a:sym typeface="Poppins"/>
            </a:endParaRPr>
          </a:p>
        </p:txBody>
      </p:sp>
      <p:sp>
        <p:nvSpPr>
          <p:cNvPr id="17" name="TextBox 17"/>
          <p:cNvSpPr txBox="1"/>
          <p:nvPr/>
        </p:nvSpPr>
        <p:spPr>
          <a:xfrm>
            <a:off x="11441118" y="2312419"/>
            <a:ext cx="1432451" cy="549198"/>
          </a:xfrm>
          <a:prstGeom prst="rect">
            <a:avLst/>
          </a:prstGeom>
        </p:spPr>
        <p:txBody>
          <a:bodyPr lIns="0" tIns="0" rIns="0" bIns="0" rtlCol="0" anchor="t">
            <a:spAutoFit/>
          </a:bodyPr>
          <a:lstStyle/>
          <a:p>
            <a:pPr marL="0" lvl="1" indent="0" algn="ctr">
              <a:lnSpc>
                <a:spcPts val="4197"/>
              </a:lnSpc>
              <a:spcBef>
                <a:spcPct val="0"/>
              </a:spcBef>
            </a:pPr>
            <a:r>
              <a:rPr lang="en-US" sz="3714" b="1">
                <a:solidFill>
                  <a:srgbClr val="000000"/>
                </a:solidFill>
                <a:latin typeface="Raleway Bold"/>
                <a:ea typeface="Raleway Bold"/>
                <a:cs typeface="Raleway Bold"/>
                <a:sym typeface="Raleway Bold"/>
              </a:rPr>
              <a:t>02</a:t>
            </a:r>
          </a:p>
        </p:txBody>
      </p:sp>
      <p:sp>
        <p:nvSpPr>
          <p:cNvPr id="18" name="TextBox 18"/>
          <p:cNvSpPr txBox="1"/>
          <p:nvPr/>
        </p:nvSpPr>
        <p:spPr>
          <a:xfrm>
            <a:off x="3123572" y="7410962"/>
            <a:ext cx="4793064" cy="2865923"/>
          </a:xfrm>
          <a:prstGeom prst="rect">
            <a:avLst/>
          </a:prstGeom>
        </p:spPr>
        <p:txBody>
          <a:bodyPr lIns="0" tIns="0" rIns="0" bIns="0" rtlCol="0" anchor="t">
            <a:spAutoFit/>
          </a:bodyPr>
          <a:lstStyle/>
          <a:p>
            <a:pPr algn="ctr">
              <a:lnSpc>
                <a:spcPts val="3247"/>
              </a:lnSpc>
            </a:pPr>
            <a:r>
              <a:rPr lang="en-US" sz="2136">
                <a:solidFill>
                  <a:srgbClr val="000000"/>
                </a:solidFill>
                <a:latin typeface="Poppins"/>
                <a:ea typeface="Poppins"/>
                <a:cs typeface="Poppins"/>
                <a:sym typeface="Poppins"/>
              </a:rPr>
              <a:t>We perform FFT on signals .It provides frequency insights into normal and HIF currents. This guides the selection of wavelet decomposition levels. </a:t>
            </a:r>
          </a:p>
          <a:p>
            <a:pPr algn="ctr">
              <a:lnSpc>
                <a:spcPts val="3247"/>
              </a:lnSpc>
            </a:pPr>
            <a:endParaRPr lang="en-US" sz="2136">
              <a:solidFill>
                <a:srgbClr val="000000"/>
              </a:solidFill>
              <a:latin typeface="Poppins"/>
              <a:ea typeface="Poppins"/>
              <a:cs typeface="Poppins"/>
              <a:sym typeface="Poppins"/>
            </a:endParaRPr>
          </a:p>
          <a:p>
            <a:pPr algn="ctr">
              <a:lnSpc>
                <a:spcPts val="3247"/>
              </a:lnSpc>
            </a:pPr>
            <a:r>
              <a:rPr lang="en-US" sz="2136">
                <a:solidFill>
                  <a:srgbClr val="000000"/>
                </a:solidFill>
                <a:latin typeface="Poppins"/>
                <a:ea typeface="Poppins"/>
                <a:cs typeface="Poppins"/>
                <a:sym typeface="Poppins"/>
              </a:rPr>
              <a:t> </a:t>
            </a:r>
          </a:p>
        </p:txBody>
      </p:sp>
      <p:sp>
        <p:nvSpPr>
          <p:cNvPr id="19" name="TextBox 19"/>
          <p:cNvSpPr txBox="1"/>
          <p:nvPr/>
        </p:nvSpPr>
        <p:spPr>
          <a:xfrm>
            <a:off x="4803878" y="6553251"/>
            <a:ext cx="1432451" cy="549198"/>
          </a:xfrm>
          <a:prstGeom prst="rect">
            <a:avLst/>
          </a:prstGeom>
        </p:spPr>
        <p:txBody>
          <a:bodyPr lIns="0" tIns="0" rIns="0" bIns="0" rtlCol="0" anchor="t">
            <a:spAutoFit/>
          </a:bodyPr>
          <a:lstStyle/>
          <a:p>
            <a:pPr marL="0" lvl="1" indent="0" algn="ctr">
              <a:lnSpc>
                <a:spcPts val="4197"/>
              </a:lnSpc>
              <a:spcBef>
                <a:spcPct val="0"/>
              </a:spcBef>
            </a:pPr>
            <a:r>
              <a:rPr lang="en-US" sz="3714" b="1">
                <a:solidFill>
                  <a:srgbClr val="000000"/>
                </a:solidFill>
                <a:latin typeface="Raleway Bold"/>
                <a:ea typeface="Raleway Bold"/>
                <a:cs typeface="Raleway Bold"/>
                <a:sym typeface="Raleway Bold"/>
              </a:rPr>
              <a:t>03</a:t>
            </a:r>
          </a:p>
        </p:txBody>
      </p:sp>
      <p:sp>
        <p:nvSpPr>
          <p:cNvPr id="20" name="TextBox 20"/>
          <p:cNvSpPr txBox="1"/>
          <p:nvPr/>
        </p:nvSpPr>
        <p:spPr>
          <a:xfrm>
            <a:off x="9816064" y="7421077"/>
            <a:ext cx="4793064" cy="2865923"/>
          </a:xfrm>
          <a:prstGeom prst="rect">
            <a:avLst/>
          </a:prstGeom>
        </p:spPr>
        <p:txBody>
          <a:bodyPr lIns="0" tIns="0" rIns="0" bIns="0" rtlCol="0" anchor="t">
            <a:spAutoFit/>
          </a:bodyPr>
          <a:lstStyle/>
          <a:p>
            <a:pPr algn="ctr">
              <a:lnSpc>
                <a:spcPts val="3247"/>
              </a:lnSpc>
            </a:pPr>
            <a:r>
              <a:rPr lang="en-US" sz="2136">
                <a:solidFill>
                  <a:srgbClr val="000000"/>
                </a:solidFill>
                <a:latin typeface="Poppins"/>
                <a:ea typeface="Poppins"/>
                <a:cs typeface="Poppins"/>
                <a:sym typeface="Poppins"/>
              </a:rPr>
              <a:t>Using PyWavelet (level 3, db4 wavelet), we decomposed the dataset to analyze non-stationary HIF signals. It isolates time-frequency details for precise fault detection.</a:t>
            </a:r>
          </a:p>
          <a:p>
            <a:pPr algn="ctr">
              <a:lnSpc>
                <a:spcPts val="3247"/>
              </a:lnSpc>
            </a:pPr>
            <a:endParaRPr lang="en-US" sz="2136">
              <a:solidFill>
                <a:srgbClr val="000000"/>
              </a:solidFill>
              <a:latin typeface="Poppins"/>
              <a:ea typeface="Poppins"/>
              <a:cs typeface="Poppins"/>
              <a:sym typeface="Poppins"/>
            </a:endParaRPr>
          </a:p>
        </p:txBody>
      </p:sp>
      <p:sp>
        <p:nvSpPr>
          <p:cNvPr id="21" name="TextBox 21"/>
          <p:cNvSpPr txBox="1"/>
          <p:nvPr/>
        </p:nvSpPr>
        <p:spPr>
          <a:xfrm>
            <a:off x="11494962" y="6570346"/>
            <a:ext cx="1432451" cy="549198"/>
          </a:xfrm>
          <a:prstGeom prst="rect">
            <a:avLst/>
          </a:prstGeom>
        </p:spPr>
        <p:txBody>
          <a:bodyPr lIns="0" tIns="0" rIns="0" bIns="0" rtlCol="0" anchor="t">
            <a:spAutoFit/>
          </a:bodyPr>
          <a:lstStyle/>
          <a:p>
            <a:pPr marL="0" lvl="1" indent="0" algn="ctr">
              <a:lnSpc>
                <a:spcPts val="4197"/>
              </a:lnSpc>
              <a:spcBef>
                <a:spcPct val="0"/>
              </a:spcBef>
            </a:pPr>
            <a:r>
              <a:rPr lang="en-US" sz="3714" b="1">
                <a:solidFill>
                  <a:srgbClr val="000000"/>
                </a:solidFill>
                <a:latin typeface="Raleway Bold"/>
                <a:ea typeface="Raleway Bold"/>
                <a:cs typeface="Raleway Bold"/>
                <a:sym typeface="Raleway Bold"/>
              </a:rPr>
              <a:t>04</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TextBox 2"/>
          <p:cNvSpPr txBox="1"/>
          <p:nvPr/>
        </p:nvSpPr>
        <p:spPr>
          <a:xfrm>
            <a:off x="681240" y="506076"/>
            <a:ext cx="16715936" cy="720852"/>
          </a:xfrm>
          <a:prstGeom prst="rect">
            <a:avLst/>
          </a:prstGeom>
        </p:spPr>
        <p:txBody>
          <a:bodyPr lIns="0" tIns="0" rIns="0" bIns="0" rtlCol="0" anchor="t">
            <a:spAutoFit/>
          </a:bodyPr>
          <a:lstStyle/>
          <a:p>
            <a:pPr algn="l">
              <a:lnSpc>
                <a:spcPts val="5184"/>
              </a:lnSpc>
            </a:pPr>
            <a:r>
              <a:rPr lang="en-US" sz="4800" b="1">
                <a:solidFill>
                  <a:srgbClr val="000000"/>
                </a:solidFill>
                <a:latin typeface="Poppins Bold"/>
                <a:ea typeface="Poppins Bold"/>
                <a:cs typeface="Poppins Bold"/>
                <a:sym typeface="Poppins Bold"/>
              </a:rPr>
              <a:t>Obtaining the predictions for unseen data</a:t>
            </a:r>
          </a:p>
        </p:txBody>
      </p:sp>
      <p:sp>
        <p:nvSpPr>
          <p:cNvPr id="3" name="Freeform 3"/>
          <p:cNvSpPr/>
          <p:nvPr/>
        </p:nvSpPr>
        <p:spPr>
          <a:xfrm>
            <a:off x="16233754" y="9258300"/>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2027954">
            <a:off x="17523544" y="-1094668"/>
            <a:ext cx="2491392" cy="2513384"/>
          </a:xfrm>
          <a:custGeom>
            <a:avLst/>
            <a:gdLst/>
            <a:ahLst/>
            <a:cxnLst/>
            <a:rect l="l" t="t" r="r" b="b"/>
            <a:pathLst>
              <a:path w="2491392" h="2513384">
                <a:moveTo>
                  <a:pt x="0" y="0"/>
                </a:moveTo>
                <a:lnTo>
                  <a:pt x="2491392" y="0"/>
                </a:lnTo>
                <a:lnTo>
                  <a:pt x="2491392" y="2513384"/>
                </a:lnTo>
                <a:lnTo>
                  <a:pt x="0" y="25133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flipH="1">
            <a:off x="-1766148" y="8765013"/>
            <a:ext cx="2221424" cy="2575564"/>
          </a:xfrm>
          <a:custGeom>
            <a:avLst/>
            <a:gdLst/>
            <a:ahLst/>
            <a:cxnLst/>
            <a:rect l="l" t="t" r="r" b="b"/>
            <a:pathLst>
              <a:path w="2221424" h="2575564">
                <a:moveTo>
                  <a:pt x="2221424" y="0"/>
                </a:moveTo>
                <a:lnTo>
                  <a:pt x="0" y="0"/>
                </a:lnTo>
                <a:lnTo>
                  <a:pt x="0" y="2575564"/>
                </a:lnTo>
                <a:lnTo>
                  <a:pt x="2221424" y="2575564"/>
                </a:lnTo>
                <a:lnTo>
                  <a:pt x="2221424"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a:off x="-1248699" y="-1575238"/>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7" name="Freeform 7"/>
          <p:cNvSpPr/>
          <p:nvPr/>
        </p:nvSpPr>
        <p:spPr>
          <a:xfrm>
            <a:off x="11953258" y="9932050"/>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8" name="Freeform 8"/>
          <p:cNvSpPr/>
          <p:nvPr/>
        </p:nvSpPr>
        <p:spPr>
          <a:xfrm>
            <a:off x="3906498" y="3801244"/>
            <a:ext cx="9357009" cy="4577641"/>
          </a:xfrm>
          <a:custGeom>
            <a:avLst/>
            <a:gdLst/>
            <a:ahLst/>
            <a:cxnLst/>
            <a:rect l="l" t="t" r="r" b="b"/>
            <a:pathLst>
              <a:path w="9357009" h="4577641">
                <a:moveTo>
                  <a:pt x="0" y="0"/>
                </a:moveTo>
                <a:lnTo>
                  <a:pt x="9357009" y="0"/>
                </a:lnTo>
                <a:lnTo>
                  <a:pt x="9357009" y="4577641"/>
                </a:lnTo>
                <a:lnTo>
                  <a:pt x="0" y="4577641"/>
                </a:lnTo>
                <a:lnTo>
                  <a:pt x="0" y="0"/>
                </a:lnTo>
                <a:close/>
              </a:path>
            </a:pathLst>
          </a:custGeom>
          <a:blipFill>
            <a:blip r:embed="rId12"/>
            <a:stretch>
              <a:fillRect/>
            </a:stretch>
          </a:blipFill>
        </p:spPr>
      </p:sp>
      <p:sp>
        <p:nvSpPr>
          <p:cNvPr id="9" name="TextBox 9"/>
          <p:cNvSpPr txBox="1"/>
          <p:nvPr/>
        </p:nvSpPr>
        <p:spPr>
          <a:xfrm>
            <a:off x="681240" y="1584763"/>
            <a:ext cx="16715936" cy="1324565"/>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The unseen data will be current values flowing into the model for various instances of time. These values will be processed for the Kurtosis feature and model will make predictions on it.</a:t>
            </a:r>
          </a:p>
        </p:txBody>
      </p:sp>
      <p:sp>
        <p:nvSpPr>
          <p:cNvPr id="10" name="TextBox 10"/>
          <p:cNvSpPr txBox="1"/>
          <p:nvPr/>
        </p:nvSpPr>
        <p:spPr>
          <a:xfrm>
            <a:off x="681240" y="8607485"/>
            <a:ext cx="16715936" cy="895940"/>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The model will return us binary values(0 or 1) as result, clarifying if it’s a normal or fault.</a:t>
            </a:r>
          </a:p>
        </p:txBody>
      </p:sp>
      <p:sp>
        <p:nvSpPr>
          <p:cNvPr id="11" name="TextBox 11"/>
          <p:cNvSpPr txBox="1"/>
          <p:nvPr/>
        </p:nvSpPr>
        <p:spPr>
          <a:xfrm>
            <a:off x="681240" y="3124379"/>
            <a:ext cx="16715936" cy="467315"/>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The code block used is: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6A64A"/>
        </a:solidFill>
        <a:effectLst/>
      </p:bgPr>
    </p:bg>
    <p:spTree>
      <p:nvGrpSpPr>
        <p:cNvPr id="1" name=""/>
        <p:cNvGrpSpPr/>
        <p:nvPr/>
      </p:nvGrpSpPr>
      <p:grpSpPr>
        <a:xfrm>
          <a:off x="0" y="0"/>
          <a:ext cx="0" cy="0"/>
          <a:chOff x="0" y="0"/>
          <a:chExt cx="0" cy="0"/>
        </a:xfrm>
      </p:grpSpPr>
      <p:sp>
        <p:nvSpPr>
          <p:cNvPr id="2" name="TextBox 2"/>
          <p:cNvSpPr txBox="1"/>
          <p:nvPr/>
        </p:nvSpPr>
        <p:spPr>
          <a:xfrm>
            <a:off x="1028700" y="646176"/>
            <a:ext cx="14085663" cy="774573"/>
          </a:xfrm>
          <a:prstGeom prst="rect">
            <a:avLst/>
          </a:prstGeom>
        </p:spPr>
        <p:txBody>
          <a:bodyPr lIns="0" tIns="0" rIns="0" bIns="0" rtlCol="0" anchor="t">
            <a:spAutoFit/>
          </a:bodyPr>
          <a:lstStyle/>
          <a:p>
            <a:pPr algn="l">
              <a:lnSpc>
                <a:spcPts val="5615"/>
              </a:lnSpc>
            </a:pPr>
            <a:r>
              <a:rPr lang="en-US" sz="5199" b="1">
                <a:solidFill>
                  <a:srgbClr val="000000"/>
                </a:solidFill>
                <a:latin typeface="Poppins Bold"/>
                <a:ea typeface="Poppins Bold"/>
                <a:cs typeface="Poppins Bold"/>
                <a:sym typeface="Poppins Bold"/>
              </a:rPr>
              <a:t>Result</a:t>
            </a:r>
          </a:p>
        </p:txBody>
      </p:sp>
      <p:sp>
        <p:nvSpPr>
          <p:cNvPr id="3" name="Freeform 3"/>
          <p:cNvSpPr/>
          <p:nvPr/>
        </p:nvSpPr>
        <p:spPr>
          <a:xfrm>
            <a:off x="-914568" y="-639776"/>
            <a:ext cx="2730008" cy="2671995"/>
          </a:xfrm>
          <a:custGeom>
            <a:avLst/>
            <a:gdLst/>
            <a:ahLst/>
            <a:cxnLst/>
            <a:rect l="l" t="t" r="r" b="b"/>
            <a:pathLst>
              <a:path w="2730008" h="2671995">
                <a:moveTo>
                  <a:pt x="0" y="0"/>
                </a:moveTo>
                <a:lnTo>
                  <a:pt x="2730008" y="0"/>
                </a:lnTo>
                <a:lnTo>
                  <a:pt x="2730008" y="2671996"/>
                </a:lnTo>
                <a:lnTo>
                  <a:pt x="0" y="26719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6042546" y="8908079"/>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9445379" y="5004426"/>
            <a:ext cx="6195930" cy="5279899"/>
          </a:xfrm>
          <a:custGeom>
            <a:avLst/>
            <a:gdLst/>
            <a:ahLst/>
            <a:cxnLst/>
            <a:rect l="l" t="t" r="r" b="b"/>
            <a:pathLst>
              <a:path w="6195930" h="5279899">
                <a:moveTo>
                  <a:pt x="0" y="0"/>
                </a:moveTo>
                <a:lnTo>
                  <a:pt x="6195930" y="0"/>
                </a:lnTo>
                <a:lnTo>
                  <a:pt x="6195930" y="5279899"/>
                </a:lnTo>
                <a:lnTo>
                  <a:pt x="0" y="5279899"/>
                </a:lnTo>
                <a:lnTo>
                  <a:pt x="0" y="0"/>
                </a:lnTo>
                <a:close/>
              </a:path>
            </a:pathLst>
          </a:custGeom>
          <a:blipFill>
            <a:blip r:embed="rId6"/>
            <a:stretch>
              <a:fillRect/>
            </a:stretch>
          </a:blipFill>
        </p:spPr>
      </p:sp>
      <p:sp>
        <p:nvSpPr>
          <p:cNvPr id="6" name="TextBox 6"/>
          <p:cNvSpPr txBox="1"/>
          <p:nvPr/>
        </p:nvSpPr>
        <p:spPr>
          <a:xfrm>
            <a:off x="663224" y="1764921"/>
            <a:ext cx="16715936" cy="895940"/>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We generated a test set for a duration of 10 sec in which faults are occurring at random instances.</a:t>
            </a:r>
          </a:p>
        </p:txBody>
      </p:sp>
      <p:sp>
        <p:nvSpPr>
          <p:cNvPr id="7" name="TextBox 7"/>
          <p:cNvSpPr txBox="1"/>
          <p:nvPr/>
        </p:nvSpPr>
        <p:spPr>
          <a:xfrm>
            <a:off x="663224" y="2998269"/>
            <a:ext cx="16715936" cy="895940"/>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For the prediction our model gave on this test set, we calculated the evaluation metrics :</a:t>
            </a:r>
          </a:p>
        </p:txBody>
      </p:sp>
      <p:sp>
        <p:nvSpPr>
          <p:cNvPr id="8" name="TextBox 8"/>
          <p:cNvSpPr txBox="1"/>
          <p:nvPr/>
        </p:nvSpPr>
        <p:spPr>
          <a:xfrm>
            <a:off x="1939904" y="4105827"/>
            <a:ext cx="5587650" cy="1792754"/>
          </a:xfrm>
          <a:prstGeom prst="rect">
            <a:avLst/>
          </a:prstGeom>
        </p:spPr>
        <p:txBody>
          <a:bodyPr lIns="0" tIns="0" rIns="0" bIns="0" rtlCol="0" anchor="t">
            <a:spAutoFit/>
          </a:bodyPr>
          <a:lstStyle/>
          <a:p>
            <a:pPr marL="703789" lvl="1" indent="-351895" algn="l">
              <a:lnSpc>
                <a:spcPts val="3520"/>
              </a:lnSpc>
              <a:buAutoNum type="arabicPeriod"/>
            </a:pPr>
            <a:r>
              <a:rPr lang="en-US" sz="3259">
                <a:solidFill>
                  <a:srgbClr val="000000"/>
                </a:solidFill>
                <a:latin typeface="Poppins"/>
                <a:ea typeface="Poppins"/>
                <a:cs typeface="Poppins"/>
                <a:sym typeface="Poppins"/>
              </a:rPr>
              <a:t>  </a:t>
            </a:r>
            <a:r>
              <a:rPr lang="en-US" sz="3259" b="1">
                <a:solidFill>
                  <a:srgbClr val="000000"/>
                </a:solidFill>
                <a:latin typeface="Poppins Bold"/>
                <a:ea typeface="Poppins Bold"/>
                <a:cs typeface="Poppins Bold"/>
                <a:sym typeface="Poppins Bold"/>
              </a:rPr>
              <a:t>Accuracy</a:t>
            </a:r>
            <a:r>
              <a:rPr lang="en-US" sz="3259">
                <a:solidFill>
                  <a:srgbClr val="000000"/>
                </a:solidFill>
                <a:latin typeface="Poppins"/>
                <a:ea typeface="Poppins"/>
                <a:cs typeface="Poppins"/>
                <a:sym typeface="Poppins"/>
              </a:rPr>
              <a:t> : 89.5%</a:t>
            </a:r>
          </a:p>
          <a:p>
            <a:pPr marL="703789" lvl="1" indent="-351895" algn="l">
              <a:lnSpc>
                <a:spcPts val="3520"/>
              </a:lnSpc>
              <a:buAutoNum type="arabicPeriod"/>
            </a:pPr>
            <a:r>
              <a:rPr lang="en-US" sz="3259">
                <a:solidFill>
                  <a:srgbClr val="000000"/>
                </a:solidFill>
                <a:latin typeface="Poppins"/>
                <a:ea typeface="Poppins"/>
                <a:cs typeface="Poppins"/>
                <a:sym typeface="Poppins"/>
              </a:rPr>
              <a:t>  </a:t>
            </a:r>
            <a:r>
              <a:rPr lang="en-US" sz="3259" b="1">
                <a:solidFill>
                  <a:srgbClr val="000000"/>
                </a:solidFill>
                <a:latin typeface="Poppins Bold"/>
                <a:ea typeface="Poppins Bold"/>
                <a:cs typeface="Poppins Bold"/>
                <a:sym typeface="Poppins Bold"/>
              </a:rPr>
              <a:t>Precision</a:t>
            </a:r>
            <a:r>
              <a:rPr lang="en-US" sz="3259">
                <a:solidFill>
                  <a:srgbClr val="000000"/>
                </a:solidFill>
                <a:latin typeface="Poppins"/>
                <a:ea typeface="Poppins"/>
                <a:cs typeface="Poppins"/>
                <a:sym typeface="Poppins"/>
              </a:rPr>
              <a:t> : 69.73%</a:t>
            </a:r>
          </a:p>
          <a:p>
            <a:pPr marL="703789" lvl="1" indent="-351895" algn="l">
              <a:lnSpc>
                <a:spcPts val="3520"/>
              </a:lnSpc>
              <a:buAutoNum type="arabicPeriod"/>
            </a:pPr>
            <a:r>
              <a:rPr lang="en-US" sz="3259">
                <a:solidFill>
                  <a:srgbClr val="000000"/>
                </a:solidFill>
                <a:latin typeface="Poppins"/>
                <a:ea typeface="Poppins"/>
                <a:cs typeface="Poppins"/>
                <a:sym typeface="Poppins"/>
              </a:rPr>
              <a:t>  </a:t>
            </a:r>
            <a:r>
              <a:rPr lang="en-US" sz="3259" b="1">
                <a:solidFill>
                  <a:srgbClr val="000000"/>
                </a:solidFill>
                <a:latin typeface="Poppins Bold"/>
                <a:ea typeface="Poppins Bold"/>
                <a:cs typeface="Poppins Bold"/>
                <a:sym typeface="Poppins Bold"/>
              </a:rPr>
              <a:t>Recall</a:t>
            </a:r>
            <a:r>
              <a:rPr lang="en-US" sz="3259">
                <a:solidFill>
                  <a:srgbClr val="000000"/>
                </a:solidFill>
                <a:latin typeface="Poppins"/>
                <a:ea typeface="Poppins"/>
                <a:cs typeface="Poppins"/>
                <a:sym typeface="Poppins"/>
              </a:rPr>
              <a:t> : 86.88%</a:t>
            </a:r>
          </a:p>
          <a:p>
            <a:pPr marL="703789" lvl="1" indent="-351895" algn="l">
              <a:lnSpc>
                <a:spcPts val="3520"/>
              </a:lnSpc>
              <a:buAutoNum type="arabicPeriod"/>
            </a:pPr>
            <a:r>
              <a:rPr lang="en-US" sz="3259">
                <a:solidFill>
                  <a:srgbClr val="000000"/>
                </a:solidFill>
                <a:latin typeface="Poppins"/>
                <a:ea typeface="Poppins"/>
                <a:cs typeface="Poppins"/>
                <a:sym typeface="Poppins"/>
              </a:rPr>
              <a:t>  </a:t>
            </a:r>
            <a:r>
              <a:rPr lang="en-US" sz="3259" b="1">
                <a:solidFill>
                  <a:srgbClr val="000000"/>
                </a:solidFill>
                <a:latin typeface="Poppins Bold"/>
                <a:ea typeface="Poppins Bold"/>
                <a:cs typeface="Poppins Bold"/>
                <a:sym typeface="Poppins Bold"/>
              </a:rPr>
              <a:t>f-1 Score</a:t>
            </a:r>
            <a:r>
              <a:rPr lang="en-US" sz="3259">
                <a:solidFill>
                  <a:srgbClr val="000000"/>
                </a:solidFill>
                <a:latin typeface="Poppins"/>
                <a:ea typeface="Poppins"/>
                <a:cs typeface="Poppins"/>
                <a:sym typeface="Poppins"/>
              </a:rPr>
              <a:t> : 77.37%</a:t>
            </a:r>
          </a:p>
        </p:txBody>
      </p:sp>
      <p:sp>
        <p:nvSpPr>
          <p:cNvPr id="9" name="TextBox 9"/>
          <p:cNvSpPr txBox="1"/>
          <p:nvPr/>
        </p:nvSpPr>
        <p:spPr>
          <a:xfrm>
            <a:off x="836550" y="6122100"/>
            <a:ext cx="8608830" cy="1324565"/>
          </a:xfrm>
          <a:prstGeom prst="rect">
            <a:avLst/>
          </a:prstGeom>
        </p:spPr>
        <p:txBody>
          <a:bodyPr lIns="0" tIns="0" rIns="0" bIns="0" rtlCol="0" anchor="t">
            <a:spAutoFit/>
          </a:bodyPr>
          <a:lstStyle/>
          <a:p>
            <a:pPr marL="683045" lvl="1" indent="-341522" algn="l">
              <a:lnSpc>
                <a:spcPts val="3416"/>
              </a:lnSpc>
              <a:spcBef>
                <a:spcPct val="0"/>
              </a:spcBef>
              <a:buFont typeface="Arial"/>
              <a:buChar char="•"/>
            </a:pPr>
            <a:r>
              <a:rPr lang="en-US" sz="3163">
                <a:solidFill>
                  <a:srgbClr val="000000"/>
                </a:solidFill>
                <a:latin typeface="Poppins"/>
                <a:ea typeface="Poppins"/>
                <a:cs typeface="Poppins"/>
                <a:sym typeface="Poppins"/>
              </a:rPr>
              <a:t>Confusion Matrix for the predicted values corresponding to the actual ones is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TextBox 2"/>
          <p:cNvSpPr txBox="1"/>
          <p:nvPr/>
        </p:nvSpPr>
        <p:spPr>
          <a:xfrm>
            <a:off x="846422" y="462309"/>
            <a:ext cx="16230600" cy="752475"/>
          </a:xfrm>
          <a:prstGeom prst="rect">
            <a:avLst/>
          </a:prstGeom>
        </p:spPr>
        <p:txBody>
          <a:bodyPr lIns="0" tIns="0" rIns="0" bIns="0" rtlCol="0" anchor="t">
            <a:spAutoFit/>
          </a:bodyPr>
          <a:lstStyle/>
          <a:p>
            <a:pPr algn="ctr">
              <a:lnSpc>
                <a:spcPts val="5400"/>
              </a:lnSpc>
            </a:pPr>
            <a:r>
              <a:rPr lang="en-US" sz="5000" b="1">
                <a:solidFill>
                  <a:srgbClr val="000000"/>
                </a:solidFill>
                <a:latin typeface="Poppins Bold"/>
                <a:ea typeface="Poppins Bold"/>
                <a:cs typeface="Poppins Bold"/>
                <a:sym typeface="Poppins Bold"/>
              </a:rPr>
              <a:t>Our Approach</a:t>
            </a:r>
          </a:p>
        </p:txBody>
      </p:sp>
      <p:sp>
        <p:nvSpPr>
          <p:cNvPr id="3" name="Freeform 3"/>
          <p:cNvSpPr/>
          <p:nvPr/>
        </p:nvSpPr>
        <p:spPr>
          <a:xfrm>
            <a:off x="5055984" y="10228187"/>
            <a:ext cx="3420125" cy="3146515"/>
          </a:xfrm>
          <a:custGeom>
            <a:avLst/>
            <a:gdLst/>
            <a:ahLst/>
            <a:cxnLst/>
            <a:rect l="l" t="t" r="r" b="b"/>
            <a:pathLst>
              <a:path w="3420125" h="3146515">
                <a:moveTo>
                  <a:pt x="0" y="0"/>
                </a:moveTo>
                <a:lnTo>
                  <a:pt x="3420125" y="0"/>
                </a:lnTo>
                <a:lnTo>
                  <a:pt x="3420125" y="3146515"/>
                </a:lnTo>
                <a:lnTo>
                  <a:pt x="0" y="314651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10800000">
            <a:off x="14069122" y="-1688491"/>
            <a:ext cx="3007901" cy="2639433"/>
          </a:xfrm>
          <a:custGeom>
            <a:avLst/>
            <a:gdLst/>
            <a:ahLst/>
            <a:cxnLst/>
            <a:rect l="l" t="t" r="r" b="b"/>
            <a:pathLst>
              <a:path w="3007901" h="2639433">
                <a:moveTo>
                  <a:pt x="0" y="0"/>
                </a:moveTo>
                <a:lnTo>
                  <a:pt x="3007900" y="0"/>
                </a:lnTo>
                <a:lnTo>
                  <a:pt x="3007900" y="2639433"/>
                </a:lnTo>
                <a:lnTo>
                  <a:pt x="0" y="26394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1508532" y="-949549"/>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rot="-2027954">
            <a:off x="16793982" y="8826481"/>
            <a:ext cx="2491392" cy="2513384"/>
          </a:xfrm>
          <a:custGeom>
            <a:avLst/>
            <a:gdLst/>
            <a:ahLst/>
            <a:cxnLst/>
            <a:rect l="l" t="t" r="r" b="b"/>
            <a:pathLst>
              <a:path w="2491392" h="2513384">
                <a:moveTo>
                  <a:pt x="0" y="0"/>
                </a:moveTo>
                <a:lnTo>
                  <a:pt x="2491392" y="0"/>
                </a:lnTo>
                <a:lnTo>
                  <a:pt x="2491392" y="2513384"/>
                </a:lnTo>
                <a:lnTo>
                  <a:pt x="0" y="251338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7" name="Freeform 7"/>
          <p:cNvSpPr/>
          <p:nvPr/>
        </p:nvSpPr>
        <p:spPr>
          <a:xfrm>
            <a:off x="9144000" y="1714498"/>
            <a:ext cx="6026688" cy="4065275"/>
          </a:xfrm>
          <a:custGeom>
            <a:avLst/>
            <a:gdLst/>
            <a:ahLst/>
            <a:cxnLst/>
            <a:rect l="l" t="t" r="r" b="b"/>
            <a:pathLst>
              <a:path w="6026688" h="4065275">
                <a:moveTo>
                  <a:pt x="0" y="0"/>
                </a:moveTo>
                <a:lnTo>
                  <a:pt x="6026688" y="0"/>
                </a:lnTo>
                <a:lnTo>
                  <a:pt x="6026688" y="4065275"/>
                </a:lnTo>
                <a:lnTo>
                  <a:pt x="0" y="4065275"/>
                </a:lnTo>
                <a:lnTo>
                  <a:pt x="0" y="0"/>
                </a:lnTo>
                <a:close/>
              </a:path>
            </a:pathLst>
          </a:custGeom>
          <a:blipFill>
            <a:blip r:embed="rId10">
              <a:extLst>
                <a:ext uri="{96DAC541-7B7A-43D3-8B79-37D633B846F1}">
                  <asvg:svgBlip xmlns:asvg="http://schemas.microsoft.com/office/drawing/2016/SVG/main" r:embed="rId11"/>
                </a:ext>
              </a:extLst>
            </a:blip>
            <a:stretch>
              <a:fillRect/>
            </a:stretch>
          </a:blipFill>
          <a:ln cap="sq">
            <a:noFill/>
            <a:prstDash val="solid"/>
            <a:miter/>
          </a:ln>
        </p:spPr>
      </p:sp>
      <p:sp>
        <p:nvSpPr>
          <p:cNvPr id="8" name="Freeform 8"/>
          <p:cNvSpPr/>
          <p:nvPr/>
        </p:nvSpPr>
        <p:spPr>
          <a:xfrm>
            <a:off x="2770191" y="1714498"/>
            <a:ext cx="6026688" cy="4065275"/>
          </a:xfrm>
          <a:custGeom>
            <a:avLst/>
            <a:gdLst/>
            <a:ahLst/>
            <a:cxnLst/>
            <a:rect l="l" t="t" r="r" b="b"/>
            <a:pathLst>
              <a:path w="6026688" h="4065275">
                <a:moveTo>
                  <a:pt x="0" y="0"/>
                </a:moveTo>
                <a:lnTo>
                  <a:pt x="6026688" y="0"/>
                </a:lnTo>
                <a:lnTo>
                  <a:pt x="6026688" y="4065275"/>
                </a:lnTo>
                <a:lnTo>
                  <a:pt x="0" y="4065275"/>
                </a:lnTo>
                <a:lnTo>
                  <a:pt x="0" y="0"/>
                </a:lnTo>
                <a:close/>
              </a:path>
            </a:pathLst>
          </a:custGeom>
          <a:blipFill>
            <a:blip r:embed="rId10">
              <a:extLst>
                <a:ext uri="{96DAC541-7B7A-43D3-8B79-37D633B846F1}">
                  <asvg:svgBlip xmlns:asvg="http://schemas.microsoft.com/office/drawing/2016/SVG/main" r:embed="rId11"/>
                </a:ext>
              </a:extLst>
            </a:blip>
            <a:stretch>
              <a:fillRect/>
            </a:stretch>
          </a:blipFill>
          <a:ln cap="sq">
            <a:noFill/>
            <a:prstDash val="solid"/>
            <a:miter/>
          </a:ln>
        </p:spPr>
      </p:sp>
      <p:sp>
        <p:nvSpPr>
          <p:cNvPr id="9" name="TextBox 9"/>
          <p:cNvSpPr txBox="1"/>
          <p:nvPr/>
        </p:nvSpPr>
        <p:spPr>
          <a:xfrm>
            <a:off x="3303799" y="3102818"/>
            <a:ext cx="4793064" cy="3035320"/>
          </a:xfrm>
          <a:prstGeom prst="rect">
            <a:avLst/>
          </a:prstGeom>
        </p:spPr>
        <p:txBody>
          <a:bodyPr lIns="0" tIns="0" rIns="0" bIns="0" rtlCol="0" anchor="t">
            <a:spAutoFit/>
          </a:bodyPr>
          <a:lstStyle/>
          <a:p>
            <a:pPr algn="ctr">
              <a:lnSpc>
                <a:spcPts val="3192"/>
              </a:lnSpc>
            </a:pPr>
            <a:r>
              <a:rPr lang="en-US" sz="2100">
                <a:solidFill>
                  <a:srgbClr val="000000"/>
                </a:solidFill>
                <a:latin typeface="Poppins"/>
                <a:ea typeface="Poppins"/>
                <a:cs typeface="Poppins"/>
                <a:sym typeface="Poppins"/>
              </a:rPr>
              <a:t>Sixteen parameters (e.g., mean, kurtosis) were computed per wavelet chunk to profile signal behavior. This quantifies differences between normal and fault conditions.</a:t>
            </a:r>
          </a:p>
          <a:p>
            <a:pPr algn="ctr">
              <a:lnSpc>
                <a:spcPts val="2943"/>
              </a:lnSpc>
            </a:pPr>
            <a:endParaRPr lang="en-US" sz="2100">
              <a:solidFill>
                <a:srgbClr val="000000"/>
              </a:solidFill>
              <a:latin typeface="Poppins"/>
              <a:ea typeface="Poppins"/>
              <a:cs typeface="Poppins"/>
              <a:sym typeface="Poppins"/>
            </a:endParaRPr>
          </a:p>
          <a:p>
            <a:pPr algn="ctr">
              <a:lnSpc>
                <a:spcPts val="2031"/>
              </a:lnSpc>
            </a:pPr>
            <a:endParaRPr lang="en-US" sz="2100">
              <a:solidFill>
                <a:srgbClr val="000000"/>
              </a:solidFill>
              <a:latin typeface="Poppins"/>
              <a:ea typeface="Poppins"/>
              <a:cs typeface="Poppins"/>
              <a:sym typeface="Poppins"/>
            </a:endParaRPr>
          </a:p>
        </p:txBody>
      </p:sp>
      <p:sp>
        <p:nvSpPr>
          <p:cNvPr id="10" name="Freeform 10"/>
          <p:cNvSpPr/>
          <p:nvPr/>
        </p:nvSpPr>
        <p:spPr>
          <a:xfrm>
            <a:off x="4817696" y="2207166"/>
            <a:ext cx="1765270" cy="867189"/>
          </a:xfrm>
          <a:custGeom>
            <a:avLst/>
            <a:gdLst/>
            <a:ahLst/>
            <a:cxnLst/>
            <a:rect l="l" t="t" r="r" b="b"/>
            <a:pathLst>
              <a:path w="1765270" h="867189">
                <a:moveTo>
                  <a:pt x="0" y="0"/>
                </a:moveTo>
                <a:lnTo>
                  <a:pt x="1765270" y="0"/>
                </a:lnTo>
                <a:lnTo>
                  <a:pt x="1765270" y="867189"/>
                </a:lnTo>
                <a:lnTo>
                  <a:pt x="0" y="867189"/>
                </a:lnTo>
                <a:lnTo>
                  <a:pt x="0" y="0"/>
                </a:lnTo>
                <a:close/>
              </a:path>
            </a:pathLst>
          </a:custGeom>
          <a:blipFill>
            <a:blip r:embed="rId12"/>
            <a:stretch>
              <a:fillRect/>
            </a:stretch>
          </a:blipFill>
        </p:spPr>
      </p:sp>
      <p:sp>
        <p:nvSpPr>
          <p:cNvPr id="11" name="TextBox 11"/>
          <p:cNvSpPr txBox="1"/>
          <p:nvPr/>
        </p:nvSpPr>
        <p:spPr>
          <a:xfrm>
            <a:off x="4984105" y="2311894"/>
            <a:ext cx="1432451" cy="549198"/>
          </a:xfrm>
          <a:prstGeom prst="rect">
            <a:avLst/>
          </a:prstGeom>
        </p:spPr>
        <p:txBody>
          <a:bodyPr lIns="0" tIns="0" rIns="0" bIns="0" rtlCol="0" anchor="t">
            <a:spAutoFit/>
          </a:bodyPr>
          <a:lstStyle/>
          <a:p>
            <a:pPr marL="0" lvl="1" indent="0" algn="ctr">
              <a:lnSpc>
                <a:spcPts val="4197"/>
              </a:lnSpc>
              <a:spcBef>
                <a:spcPct val="0"/>
              </a:spcBef>
            </a:pPr>
            <a:r>
              <a:rPr lang="en-US" sz="3714" b="1" u="none">
                <a:solidFill>
                  <a:srgbClr val="000000"/>
                </a:solidFill>
                <a:latin typeface="Raleway Bold"/>
                <a:ea typeface="Raleway Bold"/>
                <a:cs typeface="Raleway Bold"/>
                <a:sym typeface="Raleway Bold"/>
              </a:rPr>
              <a:t>05</a:t>
            </a:r>
          </a:p>
        </p:txBody>
      </p:sp>
      <p:sp>
        <p:nvSpPr>
          <p:cNvPr id="12" name="Freeform 12"/>
          <p:cNvSpPr/>
          <p:nvPr/>
        </p:nvSpPr>
        <p:spPr>
          <a:xfrm>
            <a:off x="11355222" y="2148136"/>
            <a:ext cx="1765270" cy="867189"/>
          </a:xfrm>
          <a:custGeom>
            <a:avLst/>
            <a:gdLst/>
            <a:ahLst/>
            <a:cxnLst/>
            <a:rect l="l" t="t" r="r" b="b"/>
            <a:pathLst>
              <a:path w="1765270" h="867189">
                <a:moveTo>
                  <a:pt x="0" y="0"/>
                </a:moveTo>
                <a:lnTo>
                  <a:pt x="1765270" y="0"/>
                </a:lnTo>
                <a:lnTo>
                  <a:pt x="1765270" y="867189"/>
                </a:lnTo>
                <a:lnTo>
                  <a:pt x="0" y="867189"/>
                </a:lnTo>
                <a:lnTo>
                  <a:pt x="0" y="0"/>
                </a:lnTo>
                <a:close/>
              </a:path>
            </a:pathLst>
          </a:custGeom>
          <a:blipFill>
            <a:blip r:embed="rId12"/>
            <a:stretch>
              <a:fillRect/>
            </a:stretch>
          </a:blipFill>
        </p:spPr>
      </p:sp>
      <p:sp>
        <p:nvSpPr>
          <p:cNvPr id="13" name="TextBox 13"/>
          <p:cNvSpPr txBox="1"/>
          <p:nvPr/>
        </p:nvSpPr>
        <p:spPr>
          <a:xfrm>
            <a:off x="11521632" y="2224048"/>
            <a:ext cx="1432451" cy="549198"/>
          </a:xfrm>
          <a:prstGeom prst="rect">
            <a:avLst/>
          </a:prstGeom>
        </p:spPr>
        <p:txBody>
          <a:bodyPr lIns="0" tIns="0" rIns="0" bIns="0" rtlCol="0" anchor="t">
            <a:spAutoFit/>
          </a:bodyPr>
          <a:lstStyle/>
          <a:p>
            <a:pPr marL="0" lvl="1" indent="0" algn="ctr">
              <a:lnSpc>
                <a:spcPts val="4197"/>
              </a:lnSpc>
              <a:spcBef>
                <a:spcPct val="0"/>
              </a:spcBef>
            </a:pPr>
            <a:r>
              <a:rPr lang="en-US" sz="3714" b="1">
                <a:solidFill>
                  <a:srgbClr val="000000"/>
                </a:solidFill>
                <a:latin typeface="Raleway Bold"/>
                <a:ea typeface="Raleway Bold"/>
                <a:cs typeface="Raleway Bold"/>
                <a:sym typeface="Raleway Bold"/>
              </a:rPr>
              <a:t>06</a:t>
            </a:r>
          </a:p>
        </p:txBody>
      </p:sp>
      <p:sp>
        <p:nvSpPr>
          <p:cNvPr id="14" name="Freeform 14"/>
          <p:cNvSpPr/>
          <p:nvPr/>
        </p:nvSpPr>
        <p:spPr>
          <a:xfrm>
            <a:off x="2770191" y="6076427"/>
            <a:ext cx="6026688" cy="4065275"/>
          </a:xfrm>
          <a:custGeom>
            <a:avLst/>
            <a:gdLst/>
            <a:ahLst/>
            <a:cxnLst/>
            <a:rect l="l" t="t" r="r" b="b"/>
            <a:pathLst>
              <a:path w="6026688" h="4065275">
                <a:moveTo>
                  <a:pt x="0" y="0"/>
                </a:moveTo>
                <a:lnTo>
                  <a:pt x="6026688" y="0"/>
                </a:lnTo>
                <a:lnTo>
                  <a:pt x="6026688" y="4065275"/>
                </a:lnTo>
                <a:lnTo>
                  <a:pt x="0" y="4065275"/>
                </a:lnTo>
                <a:lnTo>
                  <a:pt x="0" y="0"/>
                </a:lnTo>
                <a:close/>
              </a:path>
            </a:pathLst>
          </a:custGeom>
          <a:blipFill>
            <a:blip r:embed="rId10">
              <a:extLst>
                <a:ext uri="{96DAC541-7B7A-43D3-8B79-37D633B846F1}">
                  <asvg:svgBlip xmlns:asvg="http://schemas.microsoft.com/office/drawing/2016/SVG/main" r:embed="rId11"/>
                </a:ext>
              </a:extLst>
            </a:blip>
            <a:stretch>
              <a:fillRect/>
            </a:stretch>
          </a:blipFill>
          <a:ln cap="sq">
            <a:noFill/>
            <a:prstDash val="solid"/>
            <a:miter/>
          </a:ln>
        </p:spPr>
      </p:sp>
      <p:sp>
        <p:nvSpPr>
          <p:cNvPr id="15" name="TextBox 15"/>
          <p:cNvSpPr txBox="1"/>
          <p:nvPr/>
        </p:nvSpPr>
        <p:spPr>
          <a:xfrm>
            <a:off x="3467517" y="7454196"/>
            <a:ext cx="4793064" cy="3191256"/>
          </a:xfrm>
          <a:prstGeom prst="rect">
            <a:avLst/>
          </a:prstGeom>
        </p:spPr>
        <p:txBody>
          <a:bodyPr lIns="0" tIns="0" rIns="0" bIns="0" rtlCol="0" anchor="t">
            <a:spAutoFit/>
          </a:bodyPr>
          <a:lstStyle/>
          <a:p>
            <a:pPr algn="ctr">
              <a:lnSpc>
                <a:spcPts val="3192"/>
              </a:lnSpc>
            </a:pPr>
            <a:r>
              <a:rPr lang="en-US" sz="2100">
                <a:solidFill>
                  <a:srgbClr val="000000"/>
                </a:solidFill>
                <a:latin typeface="Poppins"/>
                <a:ea typeface="Poppins"/>
                <a:cs typeface="Poppins"/>
                <a:sym typeface="Poppins"/>
              </a:rPr>
              <a:t>We then build a 1D CNN model using selected features and refined it through hyperparameter tuning. This process enhances HIF pattern recognition for dependable and accurate detection.</a:t>
            </a:r>
          </a:p>
          <a:p>
            <a:pPr algn="ctr">
              <a:lnSpc>
                <a:spcPts val="3192"/>
              </a:lnSpc>
            </a:pPr>
            <a:endParaRPr lang="en-US" sz="2100">
              <a:solidFill>
                <a:srgbClr val="000000"/>
              </a:solidFill>
              <a:latin typeface="Poppins"/>
              <a:ea typeface="Poppins"/>
              <a:cs typeface="Poppins"/>
              <a:sym typeface="Poppins"/>
            </a:endParaRPr>
          </a:p>
          <a:p>
            <a:pPr algn="ctr">
              <a:lnSpc>
                <a:spcPts val="3192"/>
              </a:lnSpc>
            </a:pPr>
            <a:endParaRPr lang="en-US" sz="2100">
              <a:solidFill>
                <a:srgbClr val="000000"/>
              </a:solidFill>
              <a:latin typeface="Poppins"/>
              <a:ea typeface="Poppins"/>
              <a:cs typeface="Poppins"/>
              <a:sym typeface="Poppins"/>
            </a:endParaRPr>
          </a:p>
        </p:txBody>
      </p:sp>
      <p:sp>
        <p:nvSpPr>
          <p:cNvPr id="16" name="Freeform 16"/>
          <p:cNvSpPr/>
          <p:nvPr/>
        </p:nvSpPr>
        <p:spPr>
          <a:xfrm>
            <a:off x="4981414" y="6558432"/>
            <a:ext cx="1765270" cy="867189"/>
          </a:xfrm>
          <a:custGeom>
            <a:avLst/>
            <a:gdLst/>
            <a:ahLst/>
            <a:cxnLst/>
            <a:rect l="l" t="t" r="r" b="b"/>
            <a:pathLst>
              <a:path w="1765270" h="867189">
                <a:moveTo>
                  <a:pt x="0" y="0"/>
                </a:moveTo>
                <a:lnTo>
                  <a:pt x="1765269" y="0"/>
                </a:lnTo>
                <a:lnTo>
                  <a:pt x="1765269" y="867189"/>
                </a:lnTo>
                <a:lnTo>
                  <a:pt x="0" y="867189"/>
                </a:lnTo>
                <a:lnTo>
                  <a:pt x="0" y="0"/>
                </a:lnTo>
                <a:close/>
              </a:path>
            </a:pathLst>
          </a:custGeom>
          <a:blipFill>
            <a:blip r:embed="rId12"/>
            <a:stretch>
              <a:fillRect/>
            </a:stretch>
          </a:blipFill>
        </p:spPr>
      </p:sp>
      <p:sp>
        <p:nvSpPr>
          <p:cNvPr id="17" name="TextBox 17"/>
          <p:cNvSpPr txBox="1"/>
          <p:nvPr/>
        </p:nvSpPr>
        <p:spPr>
          <a:xfrm>
            <a:off x="5147823" y="6634345"/>
            <a:ext cx="1432451" cy="549198"/>
          </a:xfrm>
          <a:prstGeom prst="rect">
            <a:avLst/>
          </a:prstGeom>
        </p:spPr>
        <p:txBody>
          <a:bodyPr lIns="0" tIns="0" rIns="0" bIns="0" rtlCol="0" anchor="t">
            <a:spAutoFit/>
          </a:bodyPr>
          <a:lstStyle/>
          <a:p>
            <a:pPr marL="0" lvl="1" indent="0" algn="ctr">
              <a:lnSpc>
                <a:spcPts val="4197"/>
              </a:lnSpc>
              <a:spcBef>
                <a:spcPct val="0"/>
              </a:spcBef>
            </a:pPr>
            <a:r>
              <a:rPr lang="en-US" sz="3714" b="1">
                <a:solidFill>
                  <a:srgbClr val="000000"/>
                </a:solidFill>
                <a:latin typeface="Raleway Bold"/>
                <a:ea typeface="Raleway Bold"/>
                <a:cs typeface="Raleway Bold"/>
                <a:sym typeface="Raleway Bold"/>
              </a:rPr>
              <a:t>07</a:t>
            </a:r>
          </a:p>
        </p:txBody>
      </p:sp>
      <p:sp>
        <p:nvSpPr>
          <p:cNvPr id="18" name="TextBox 18"/>
          <p:cNvSpPr txBox="1"/>
          <p:nvPr/>
        </p:nvSpPr>
        <p:spPr>
          <a:xfrm>
            <a:off x="9841325" y="3093293"/>
            <a:ext cx="4793064" cy="2456348"/>
          </a:xfrm>
          <a:prstGeom prst="rect">
            <a:avLst/>
          </a:prstGeom>
        </p:spPr>
        <p:txBody>
          <a:bodyPr lIns="0" tIns="0" rIns="0" bIns="0" rtlCol="0" anchor="t">
            <a:spAutoFit/>
          </a:bodyPr>
          <a:lstStyle/>
          <a:p>
            <a:pPr algn="ctr">
              <a:lnSpc>
                <a:spcPts val="3247"/>
              </a:lnSpc>
            </a:pPr>
            <a:r>
              <a:rPr lang="en-US" sz="2136">
                <a:solidFill>
                  <a:srgbClr val="000000"/>
                </a:solidFill>
                <a:latin typeface="Poppins"/>
                <a:ea typeface="Poppins"/>
                <a:cs typeface="Poppins"/>
                <a:sym typeface="Poppins"/>
              </a:rPr>
              <a:t>The computed statistical parameters were then used for feature ranking, prioritizing those with the maximum distance between their distributions under normal and fault conditions. </a:t>
            </a:r>
          </a:p>
        </p:txBody>
      </p:sp>
      <p:sp>
        <p:nvSpPr>
          <p:cNvPr id="19" name="Freeform 19"/>
          <p:cNvSpPr/>
          <p:nvPr/>
        </p:nvSpPr>
        <p:spPr>
          <a:xfrm>
            <a:off x="9144000" y="6076427"/>
            <a:ext cx="6026688" cy="4065275"/>
          </a:xfrm>
          <a:custGeom>
            <a:avLst/>
            <a:gdLst/>
            <a:ahLst/>
            <a:cxnLst/>
            <a:rect l="l" t="t" r="r" b="b"/>
            <a:pathLst>
              <a:path w="6026688" h="4065275">
                <a:moveTo>
                  <a:pt x="0" y="0"/>
                </a:moveTo>
                <a:lnTo>
                  <a:pt x="6026688" y="0"/>
                </a:lnTo>
                <a:lnTo>
                  <a:pt x="6026688" y="4065275"/>
                </a:lnTo>
                <a:lnTo>
                  <a:pt x="0" y="4065275"/>
                </a:lnTo>
                <a:lnTo>
                  <a:pt x="0" y="0"/>
                </a:lnTo>
                <a:close/>
              </a:path>
            </a:pathLst>
          </a:custGeom>
          <a:blipFill>
            <a:blip r:embed="rId10">
              <a:extLst>
                <a:ext uri="{96DAC541-7B7A-43D3-8B79-37D633B846F1}">
                  <asvg:svgBlip xmlns:asvg="http://schemas.microsoft.com/office/drawing/2016/SVG/main" r:embed="rId11"/>
                </a:ext>
              </a:extLst>
            </a:blip>
            <a:stretch>
              <a:fillRect/>
            </a:stretch>
          </a:blipFill>
          <a:ln cap="sq">
            <a:noFill/>
            <a:prstDash val="solid"/>
            <a:miter/>
          </a:ln>
        </p:spPr>
      </p:sp>
      <p:sp>
        <p:nvSpPr>
          <p:cNvPr id="20" name="TextBox 20"/>
          <p:cNvSpPr txBox="1"/>
          <p:nvPr/>
        </p:nvSpPr>
        <p:spPr>
          <a:xfrm>
            <a:off x="9841325" y="7454196"/>
            <a:ext cx="4793064" cy="1991106"/>
          </a:xfrm>
          <a:prstGeom prst="rect">
            <a:avLst/>
          </a:prstGeom>
        </p:spPr>
        <p:txBody>
          <a:bodyPr lIns="0" tIns="0" rIns="0" bIns="0" rtlCol="0" anchor="t">
            <a:spAutoFit/>
          </a:bodyPr>
          <a:lstStyle/>
          <a:p>
            <a:pPr algn="ctr">
              <a:lnSpc>
                <a:spcPts val="3192"/>
              </a:lnSpc>
            </a:pPr>
            <a:r>
              <a:rPr lang="en-US" sz="2100">
                <a:solidFill>
                  <a:srgbClr val="000000"/>
                </a:solidFill>
                <a:latin typeface="Poppins"/>
                <a:ea typeface="Poppins"/>
                <a:cs typeface="Poppins"/>
                <a:sym typeface="Poppins"/>
              </a:rPr>
              <a:t>The trained CNN model's performance was evaluated using a dedicated test set, and several key metrics were calculated to assess its effectiveness.</a:t>
            </a:r>
          </a:p>
        </p:txBody>
      </p:sp>
      <p:sp>
        <p:nvSpPr>
          <p:cNvPr id="21" name="Freeform 21"/>
          <p:cNvSpPr/>
          <p:nvPr/>
        </p:nvSpPr>
        <p:spPr>
          <a:xfrm>
            <a:off x="11355222" y="6558432"/>
            <a:ext cx="1765270" cy="867189"/>
          </a:xfrm>
          <a:custGeom>
            <a:avLst/>
            <a:gdLst/>
            <a:ahLst/>
            <a:cxnLst/>
            <a:rect l="l" t="t" r="r" b="b"/>
            <a:pathLst>
              <a:path w="1765270" h="867189">
                <a:moveTo>
                  <a:pt x="0" y="0"/>
                </a:moveTo>
                <a:lnTo>
                  <a:pt x="1765270" y="0"/>
                </a:lnTo>
                <a:lnTo>
                  <a:pt x="1765270" y="867189"/>
                </a:lnTo>
                <a:lnTo>
                  <a:pt x="0" y="867189"/>
                </a:lnTo>
                <a:lnTo>
                  <a:pt x="0" y="0"/>
                </a:lnTo>
                <a:close/>
              </a:path>
            </a:pathLst>
          </a:custGeom>
          <a:blipFill>
            <a:blip r:embed="rId12"/>
            <a:stretch>
              <a:fillRect/>
            </a:stretch>
          </a:blipFill>
        </p:spPr>
      </p:sp>
      <p:sp>
        <p:nvSpPr>
          <p:cNvPr id="22" name="TextBox 22"/>
          <p:cNvSpPr txBox="1"/>
          <p:nvPr/>
        </p:nvSpPr>
        <p:spPr>
          <a:xfrm>
            <a:off x="11521632" y="6634345"/>
            <a:ext cx="1432451" cy="549198"/>
          </a:xfrm>
          <a:prstGeom prst="rect">
            <a:avLst/>
          </a:prstGeom>
        </p:spPr>
        <p:txBody>
          <a:bodyPr lIns="0" tIns="0" rIns="0" bIns="0" rtlCol="0" anchor="t">
            <a:spAutoFit/>
          </a:bodyPr>
          <a:lstStyle/>
          <a:p>
            <a:pPr marL="0" lvl="1" indent="0" algn="ctr">
              <a:lnSpc>
                <a:spcPts val="4197"/>
              </a:lnSpc>
              <a:spcBef>
                <a:spcPct val="0"/>
              </a:spcBef>
            </a:pPr>
            <a:r>
              <a:rPr lang="en-US" sz="3714" b="1">
                <a:solidFill>
                  <a:srgbClr val="000000"/>
                </a:solidFill>
                <a:latin typeface="Raleway Bold"/>
                <a:ea typeface="Raleway Bold"/>
                <a:cs typeface="Raleway Bold"/>
                <a:sym typeface="Raleway Bold"/>
              </a:rPr>
              <a:t>08</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Freeform 2"/>
          <p:cNvSpPr/>
          <p:nvPr/>
        </p:nvSpPr>
        <p:spPr>
          <a:xfrm>
            <a:off x="-1714174" y="-1004066"/>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756224" y="9753588"/>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6038170" y="9547516"/>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TextBox 5"/>
          <p:cNvSpPr txBox="1"/>
          <p:nvPr/>
        </p:nvSpPr>
        <p:spPr>
          <a:xfrm>
            <a:off x="822589" y="405233"/>
            <a:ext cx="8543171"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Characteristics of HIF</a:t>
            </a:r>
          </a:p>
        </p:txBody>
      </p:sp>
      <p:sp>
        <p:nvSpPr>
          <p:cNvPr id="6" name="TextBox 6"/>
          <p:cNvSpPr txBox="1"/>
          <p:nvPr/>
        </p:nvSpPr>
        <p:spPr>
          <a:xfrm>
            <a:off x="93095" y="2957750"/>
            <a:ext cx="8874670" cy="520065"/>
          </a:xfrm>
          <a:prstGeom prst="rect">
            <a:avLst/>
          </a:prstGeom>
        </p:spPr>
        <p:txBody>
          <a:bodyPr lIns="0" tIns="0" rIns="0" bIns="0" rtlCol="0" anchor="t">
            <a:spAutoFit/>
          </a:bodyPr>
          <a:lstStyle/>
          <a:p>
            <a:pPr marL="755647" lvl="1" indent="-377824" algn="l">
              <a:lnSpc>
                <a:spcPts val="3779"/>
              </a:lnSpc>
              <a:spcBef>
                <a:spcPct val="0"/>
              </a:spcBef>
              <a:buFont typeface="Arial"/>
              <a:buChar char="•"/>
            </a:pPr>
            <a:r>
              <a:rPr lang="en-US" sz="3499">
                <a:solidFill>
                  <a:srgbClr val="000000"/>
                </a:solidFill>
                <a:latin typeface="Poppins"/>
                <a:ea typeface="Poppins"/>
                <a:cs typeface="Poppins"/>
                <a:sym typeface="Poppins"/>
              </a:rPr>
              <a:t>Non-linear voltage-current relation.</a:t>
            </a:r>
          </a:p>
        </p:txBody>
      </p:sp>
      <p:sp>
        <p:nvSpPr>
          <p:cNvPr id="7" name="TextBox 7"/>
          <p:cNvSpPr txBox="1"/>
          <p:nvPr/>
        </p:nvSpPr>
        <p:spPr>
          <a:xfrm>
            <a:off x="93095" y="2104310"/>
            <a:ext cx="8874670" cy="520065"/>
          </a:xfrm>
          <a:prstGeom prst="rect">
            <a:avLst/>
          </a:prstGeom>
        </p:spPr>
        <p:txBody>
          <a:bodyPr lIns="0" tIns="0" rIns="0" bIns="0" rtlCol="0" anchor="t">
            <a:spAutoFit/>
          </a:bodyPr>
          <a:lstStyle/>
          <a:p>
            <a:pPr marL="755647" lvl="1" indent="-377824" algn="l">
              <a:lnSpc>
                <a:spcPts val="3779"/>
              </a:lnSpc>
              <a:spcBef>
                <a:spcPct val="0"/>
              </a:spcBef>
              <a:buFont typeface="Arial"/>
              <a:buChar char="•"/>
            </a:pPr>
            <a:r>
              <a:rPr lang="en-US" sz="3499">
                <a:solidFill>
                  <a:srgbClr val="000000"/>
                </a:solidFill>
                <a:latin typeface="Poppins"/>
                <a:ea typeface="Poppins"/>
                <a:cs typeface="Poppins"/>
                <a:sym typeface="Poppins"/>
              </a:rPr>
              <a:t>Low magnitude fault current.</a:t>
            </a:r>
          </a:p>
        </p:txBody>
      </p:sp>
      <p:sp>
        <p:nvSpPr>
          <p:cNvPr id="8" name="TextBox 8"/>
          <p:cNvSpPr txBox="1"/>
          <p:nvPr/>
        </p:nvSpPr>
        <p:spPr>
          <a:xfrm>
            <a:off x="93095" y="5633605"/>
            <a:ext cx="8874670" cy="520065"/>
          </a:xfrm>
          <a:prstGeom prst="rect">
            <a:avLst/>
          </a:prstGeom>
        </p:spPr>
        <p:txBody>
          <a:bodyPr lIns="0" tIns="0" rIns="0" bIns="0" rtlCol="0" anchor="t">
            <a:spAutoFit/>
          </a:bodyPr>
          <a:lstStyle/>
          <a:p>
            <a:pPr marL="755647" lvl="1" indent="-377824" algn="just">
              <a:lnSpc>
                <a:spcPts val="3779"/>
              </a:lnSpc>
              <a:spcBef>
                <a:spcPct val="0"/>
              </a:spcBef>
              <a:buFont typeface="Arial"/>
              <a:buChar char="•"/>
            </a:pPr>
            <a:r>
              <a:rPr lang="en-US" sz="3499">
                <a:solidFill>
                  <a:srgbClr val="000000"/>
                </a:solidFill>
                <a:latin typeface="Poppins"/>
                <a:ea typeface="Poppins"/>
                <a:cs typeface="Poppins"/>
                <a:sym typeface="Poppins"/>
              </a:rPr>
              <a:t>Significant harmonic content.</a:t>
            </a:r>
          </a:p>
        </p:txBody>
      </p:sp>
      <p:sp>
        <p:nvSpPr>
          <p:cNvPr id="9" name="Freeform 9"/>
          <p:cNvSpPr/>
          <p:nvPr/>
        </p:nvSpPr>
        <p:spPr>
          <a:xfrm>
            <a:off x="9202250" y="2094785"/>
            <a:ext cx="8057050" cy="5539924"/>
          </a:xfrm>
          <a:custGeom>
            <a:avLst/>
            <a:gdLst/>
            <a:ahLst/>
            <a:cxnLst/>
            <a:rect l="l" t="t" r="r" b="b"/>
            <a:pathLst>
              <a:path w="8057050" h="5539924">
                <a:moveTo>
                  <a:pt x="0" y="0"/>
                </a:moveTo>
                <a:lnTo>
                  <a:pt x="8057050" y="0"/>
                </a:lnTo>
                <a:lnTo>
                  <a:pt x="8057050" y="5539924"/>
                </a:lnTo>
                <a:lnTo>
                  <a:pt x="0" y="5539924"/>
                </a:lnTo>
                <a:lnTo>
                  <a:pt x="0" y="0"/>
                </a:lnTo>
                <a:close/>
              </a:path>
            </a:pathLst>
          </a:custGeom>
          <a:blipFill>
            <a:blip r:embed="rId8"/>
            <a:stretch>
              <a:fillRect/>
            </a:stretch>
          </a:blipFill>
        </p:spPr>
      </p:sp>
      <p:sp>
        <p:nvSpPr>
          <p:cNvPr id="10" name="TextBox 10"/>
          <p:cNvSpPr txBox="1"/>
          <p:nvPr/>
        </p:nvSpPr>
        <p:spPr>
          <a:xfrm>
            <a:off x="93095" y="3809534"/>
            <a:ext cx="8874670" cy="520065"/>
          </a:xfrm>
          <a:prstGeom prst="rect">
            <a:avLst/>
          </a:prstGeom>
        </p:spPr>
        <p:txBody>
          <a:bodyPr lIns="0" tIns="0" rIns="0" bIns="0" rtlCol="0" anchor="t">
            <a:spAutoFit/>
          </a:bodyPr>
          <a:lstStyle/>
          <a:p>
            <a:pPr marL="755647" lvl="1" indent="-377824" algn="l">
              <a:lnSpc>
                <a:spcPts val="3779"/>
              </a:lnSpc>
              <a:spcBef>
                <a:spcPct val="0"/>
              </a:spcBef>
              <a:buFont typeface="Arial"/>
              <a:buChar char="•"/>
            </a:pPr>
            <a:r>
              <a:rPr lang="en-US" sz="3499">
                <a:solidFill>
                  <a:srgbClr val="000000"/>
                </a:solidFill>
                <a:latin typeface="Poppins"/>
                <a:ea typeface="Poppins"/>
                <a:cs typeface="Poppins"/>
                <a:sym typeface="Poppins"/>
              </a:rPr>
              <a:t>Random/chaotic current waveform</a:t>
            </a:r>
          </a:p>
        </p:txBody>
      </p:sp>
      <p:sp>
        <p:nvSpPr>
          <p:cNvPr id="11" name="TextBox 11"/>
          <p:cNvSpPr txBox="1"/>
          <p:nvPr/>
        </p:nvSpPr>
        <p:spPr>
          <a:xfrm>
            <a:off x="93095" y="6591820"/>
            <a:ext cx="8874670" cy="520065"/>
          </a:xfrm>
          <a:prstGeom prst="rect">
            <a:avLst/>
          </a:prstGeom>
        </p:spPr>
        <p:txBody>
          <a:bodyPr lIns="0" tIns="0" rIns="0" bIns="0" rtlCol="0" anchor="t">
            <a:spAutoFit/>
          </a:bodyPr>
          <a:lstStyle/>
          <a:p>
            <a:pPr marL="755647" lvl="1" indent="-377824" algn="just">
              <a:lnSpc>
                <a:spcPts val="3779"/>
              </a:lnSpc>
              <a:spcBef>
                <a:spcPct val="0"/>
              </a:spcBef>
              <a:buFont typeface="Arial"/>
              <a:buChar char="•"/>
            </a:pPr>
            <a:r>
              <a:rPr lang="en-US" sz="3499">
                <a:solidFill>
                  <a:srgbClr val="000000"/>
                </a:solidFill>
                <a:latin typeface="Poppins"/>
                <a:ea typeface="Poppins"/>
                <a:cs typeface="Poppins"/>
                <a:sym typeface="Poppins"/>
              </a:rPr>
              <a:t>Intermittent/fluctuating flow.</a:t>
            </a:r>
          </a:p>
        </p:txBody>
      </p:sp>
      <p:sp>
        <p:nvSpPr>
          <p:cNvPr id="12" name="TextBox 12"/>
          <p:cNvSpPr txBox="1"/>
          <p:nvPr/>
        </p:nvSpPr>
        <p:spPr>
          <a:xfrm>
            <a:off x="93095" y="4678064"/>
            <a:ext cx="8874670" cy="520065"/>
          </a:xfrm>
          <a:prstGeom prst="rect">
            <a:avLst/>
          </a:prstGeom>
        </p:spPr>
        <p:txBody>
          <a:bodyPr lIns="0" tIns="0" rIns="0" bIns="0" rtlCol="0" anchor="t">
            <a:spAutoFit/>
          </a:bodyPr>
          <a:lstStyle/>
          <a:p>
            <a:pPr marL="755647" lvl="1" indent="-377824" algn="just">
              <a:lnSpc>
                <a:spcPts val="3779"/>
              </a:lnSpc>
              <a:spcBef>
                <a:spcPct val="0"/>
              </a:spcBef>
              <a:buFont typeface="Arial"/>
              <a:buChar char="•"/>
            </a:pPr>
            <a:r>
              <a:rPr lang="en-US" sz="3499">
                <a:solidFill>
                  <a:srgbClr val="000000"/>
                </a:solidFill>
                <a:latin typeface="Poppins"/>
                <a:ea typeface="Poppins"/>
                <a:cs typeface="Poppins"/>
                <a:sym typeface="Poppins"/>
              </a:rPr>
              <a:t>Asymmetrical current cycles.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Freeform 2"/>
          <p:cNvSpPr/>
          <p:nvPr/>
        </p:nvSpPr>
        <p:spPr>
          <a:xfrm>
            <a:off x="-1714174" y="-1004066"/>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756224" y="9753588"/>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6038170" y="9547516"/>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9252611" y="7109211"/>
            <a:ext cx="9144000" cy="2023110"/>
          </a:xfrm>
          <a:custGeom>
            <a:avLst/>
            <a:gdLst/>
            <a:ahLst/>
            <a:cxnLst/>
            <a:rect l="l" t="t" r="r" b="b"/>
            <a:pathLst>
              <a:path w="9144000" h="2023110">
                <a:moveTo>
                  <a:pt x="0" y="0"/>
                </a:moveTo>
                <a:lnTo>
                  <a:pt x="9144000" y="0"/>
                </a:lnTo>
                <a:lnTo>
                  <a:pt x="9144000" y="2023110"/>
                </a:lnTo>
                <a:lnTo>
                  <a:pt x="0" y="2023110"/>
                </a:lnTo>
                <a:lnTo>
                  <a:pt x="0" y="0"/>
                </a:lnTo>
                <a:close/>
              </a:path>
            </a:pathLst>
          </a:custGeom>
          <a:blipFill>
            <a:blip r:embed="rId8"/>
            <a:stretch>
              <a:fillRect/>
            </a:stretch>
          </a:blipFill>
        </p:spPr>
      </p:sp>
      <p:sp>
        <p:nvSpPr>
          <p:cNvPr id="6" name="Freeform 6"/>
          <p:cNvSpPr/>
          <p:nvPr/>
        </p:nvSpPr>
        <p:spPr>
          <a:xfrm>
            <a:off x="11950785" y="395708"/>
            <a:ext cx="4077860" cy="5951268"/>
          </a:xfrm>
          <a:custGeom>
            <a:avLst/>
            <a:gdLst/>
            <a:ahLst/>
            <a:cxnLst/>
            <a:rect l="l" t="t" r="r" b="b"/>
            <a:pathLst>
              <a:path w="4077860" h="5951268">
                <a:moveTo>
                  <a:pt x="0" y="0"/>
                </a:moveTo>
                <a:lnTo>
                  <a:pt x="4077860" y="0"/>
                </a:lnTo>
                <a:lnTo>
                  <a:pt x="4077860" y="5951268"/>
                </a:lnTo>
                <a:lnTo>
                  <a:pt x="0" y="5951268"/>
                </a:lnTo>
                <a:lnTo>
                  <a:pt x="0" y="0"/>
                </a:lnTo>
                <a:close/>
              </a:path>
            </a:pathLst>
          </a:custGeom>
          <a:blipFill>
            <a:blip r:embed="rId9"/>
            <a:stretch>
              <a:fillRect l="-22543" r="-26866"/>
            </a:stretch>
          </a:blipFill>
        </p:spPr>
      </p:sp>
      <p:sp>
        <p:nvSpPr>
          <p:cNvPr id="7" name="TextBox 7"/>
          <p:cNvSpPr txBox="1"/>
          <p:nvPr/>
        </p:nvSpPr>
        <p:spPr>
          <a:xfrm>
            <a:off x="822589" y="405233"/>
            <a:ext cx="6219134"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HIF MODEL</a:t>
            </a:r>
          </a:p>
        </p:txBody>
      </p:sp>
      <p:sp>
        <p:nvSpPr>
          <p:cNvPr id="8" name="TextBox 8"/>
          <p:cNvSpPr txBox="1"/>
          <p:nvPr/>
        </p:nvSpPr>
        <p:spPr>
          <a:xfrm>
            <a:off x="93095" y="2322821"/>
            <a:ext cx="8874670" cy="825246"/>
          </a:xfrm>
          <a:prstGeom prst="rect">
            <a:avLst/>
          </a:prstGeom>
        </p:spPr>
        <p:txBody>
          <a:bodyPr lIns="0" tIns="0" rIns="0" bIns="0" rtlCol="0" anchor="t">
            <a:spAutoFit/>
          </a:bodyPr>
          <a:lstStyle/>
          <a:p>
            <a:pPr marL="626111" lvl="1" indent="-313055" algn="l">
              <a:lnSpc>
                <a:spcPts val="3132"/>
              </a:lnSpc>
              <a:spcBef>
                <a:spcPct val="0"/>
              </a:spcBef>
              <a:buFont typeface="Arial"/>
              <a:buChar char="•"/>
            </a:pPr>
            <a:r>
              <a:rPr lang="en-US" sz="2900">
                <a:solidFill>
                  <a:srgbClr val="000000"/>
                </a:solidFill>
                <a:latin typeface="Poppins"/>
                <a:ea typeface="Poppins"/>
                <a:cs typeface="Poppins"/>
                <a:sym typeface="Poppins"/>
              </a:rPr>
              <a:t>Resistance and voltage are varied every 0.1ms[2].</a:t>
            </a:r>
          </a:p>
        </p:txBody>
      </p:sp>
      <p:sp>
        <p:nvSpPr>
          <p:cNvPr id="9" name="TextBox 9"/>
          <p:cNvSpPr txBox="1"/>
          <p:nvPr/>
        </p:nvSpPr>
        <p:spPr>
          <a:xfrm>
            <a:off x="93095" y="3332483"/>
            <a:ext cx="8874670" cy="1215771"/>
          </a:xfrm>
          <a:prstGeom prst="rect">
            <a:avLst/>
          </a:prstGeom>
        </p:spPr>
        <p:txBody>
          <a:bodyPr lIns="0" tIns="0" rIns="0" bIns="0" rtlCol="0" anchor="t">
            <a:spAutoFit/>
          </a:bodyPr>
          <a:lstStyle/>
          <a:p>
            <a:pPr marL="626111" lvl="1" indent="-313055" algn="just">
              <a:lnSpc>
                <a:spcPts val="3132"/>
              </a:lnSpc>
              <a:spcBef>
                <a:spcPct val="0"/>
              </a:spcBef>
              <a:buFont typeface="Arial"/>
              <a:buChar char="•"/>
            </a:pPr>
            <a:r>
              <a:rPr lang="en-US" sz="2900">
                <a:solidFill>
                  <a:srgbClr val="000000"/>
                </a:solidFill>
                <a:latin typeface="Poppins"/>
                <a:ea typeface="Poppins"/>
                <a:cs typeface="Poppins"/>
                <a:sym typeface="Poppins"/>
              </a:rPr>
              <a:t>The range of variation of the resistances is restricted such that the fault current always lies below 10% of the full load current[2].</a:t>
            </a:r>
          </a:p>
        </p:txBody>
      </p:sp>
      <p:sp>
        <p:nvSpPr>
          <p:cNvPr id="10" name="TextBox 10"/>
          <p:cNvSpPr txBox="1"/>
          <p:nvPr/>
        </p:nvSpPr>
        <p:spPr>
          <a:xfrm>
            <a:off x="93095" y="1591301"/>
            <a:ext cx="8874670" cy="434721"/>
          </a:xfrm>
          <a:prstGeom prst="rect">
            <a:avLst/>
          </a:prstGeom>
        </p:spPr>
        <p:txBody>
          <a:bodyPr lIns="0" tIns="0" rIns="0" bIns="0" rtlCol="0" anchor="t">
            <a:spAutoFit/>
          </a:bodyPr>
          <a:lstStyle/>
          <a:p>
            <a:pPr marL="626111" lvl="1" indent="-313055" algn="l">
              <a:lnSpc>
                <a:spcPts val="3132"/>
              </a:lnSpc>
              <a:spcBef>
                <a:spcPct val="0"/>
              </a:spcBef>
              <a:buFont typeface="Arial"/>
              <a:buChar char="•"/>
            </a:pPr>
            <a:r>
              <a:rPr lang="en-US" sz="2900">
                <a:solidFill>
                  <a:srgbClr val="000000"/>
                </a:solidFill>
                <a:latin typeface="Poppins"/>
                <a:ea typeface="Poppins"/>
                <a:cs typeface="Poppins"/>
                <a:sym typeface="Poppins"/>
              </a:rPr>
              <a:t>Based on Emanuel Arc Model[1].</a:t>
            </a:r>
          </a:p>
        </p:txBody>
      </p:sp>
      <p:sp>
        <p:nvSpPr>
          <p:cNvPr id="11" name="TextBox 11"/>
          <p:cNvSpPr txBox="1"/>
          <p:nvPr/>
        </p:nvSpPr>
        <p:spPr>
          <a:xfrm>
            <a:off x="93095" y="4843530"/>
            <a:ext cx="8874670" cy="1606296"/>
          </a:xfrm>
          <a:prstGeom prst="rect">
            <a:avLst/>
          </a:prstGeom>
        </p:spPr>
        <p:txBody>
          <a:bodyPr lIns="0" tIns="0" rIns="0" bIns="0" rtlCol="0" anchor="t">
            <a:spAutoFit/>
          </a:bodyPr>
          <a:lstStyle/>
          <a:p>
            <a:pPr marL="626111" lvl="1" indent="-313055" algn="just">
              <a:lnSpc>
                <a:spcPts val="3132"/>
              </a:lnSpc>
              <a:spcBef>
                <a:spcPct val="0"/>
              </a:spcBef>
              <a:buFont typeface="Arial"/>
              <a:buChar char="•"/>
            </a:pPr>
            <a:r>
              <a:rPr lang="en-US" sz="2900">
                <a:solidFill>
                  <a:srgbClr val="000000"/>
                </a:solidFill>
                <a:latin typeface="Poppins"/>
                <a:ea typeface="Poppins"/>
                <a:cs typeface="Poppins"/>
                <a:sym typeface="Poppins"/>
              </a:rPr>
              <a:t>The model uses variable resistors to represent the effective impedance of the fault, which can vary significantly in real-world HIF scenarios.</a:t>
            </a:r>
          </a:p>
        </p:txBody>
      </p:sp>
      <p:sp>
        <p:nvSpPr>
          <p:cNvPr id="12" name="TextBox 12"/>
          <p:cNvSpPr txBox="1"/>
          <p:nvPr/>
        </p:nvSpPr>
        <p:spPr>
          <a:xfrm>
            <a:off x="93095" y="6701350"/>
            <a:ext cx="8874670" cy="825246"/>
          </a:xfrm>
          <a:prstGeom prst="rect">
            <a:avLst/>
          </a:prstGeom>
        </p:spPr>
        <p:txBody>
          <a:bodyPr lIns="0" tIns="0" rIns="0" bIns="0" rtlCol="0" anchor="t">
            <a:spAutoFit/>
          </a:bodyPr>
          <a:lstStyle/>
          <a:p>
            <a:pPr marL="626111" lvl="1" indent="-313055" algn="just">
              <a:lnSpc>
                <a:spcPts val="3132"/>
              </a:lnSpc>
              <a:spcBef>
                <a:spcPct val="0"/>
              </a:spcBef>
              <a:buFont typeface="Arial"/>
              <a:buChar char="•"/>
            </a:pPr>
            <a:r>
              <a:rPr lang="en-US" sz="2900">
                <a:solidFill>
                  <a:srgbClr val="000000"/>
                </a:solidFill>
                <a:latin typeface="Poppins"/>
                <a:ea typeface="Poppins"/>
                <a:cs typeface="Poppins"/>
                <a:sym typeface="Poppins"/>
              </a:rPr>
              <a:t>DC controlled sources are used to model the voltage drop across the arc. </a:t>
            </a:r>
          </a:p>
        </p:txBody>
      </p:sp>
      <p:sp>
        <p:nvSpPr>
          <p:cNvPr id="13" name="TextBox 13"/>
          <p:cNvSpPr txBox="1"/>
          <p:nvPr/>
        </p:nvSpPr>
        <p:spPr>
          <a:xfrm>
            <a:off x="93095" y="7774246"/>
            <a:ext cx="9050905" cy="1606296"/>
          </a:xfrm>
          <a:prstGeom prst="rect">
            <a:avLst/>
          </a:prstGeom>
        </p:spPr>
        <p:txBody>
          <a:bodyPr lIns="0" tIns="0" rIns="0" bIns="0" rtlCol="0" anchor="t">
            <a:spAutoFit/>
          </a:bodyPr>
          <a:lstStyle/>
          <a:p>
            <a:pPr marL="626111" lvl="1" indent="-313055" algn="just">
              <a:lnSpc>
                <a:spcPts val="3132"/>
              </a:lnSpc>
              <a:spcBef>
                <a:spcPct val="0"/>
              </a:spcBef>
              <a:buFont typeface="Arial"/>
              <a:buChar char="•"/>
            </a:pPr>
            <a:r>
              <a:rPr lang="en-US" sz="2900">
                <a:solidFill>
                  <a:srgbClr val="000000"/>
                </a:solidFill>
                <a:latin typeface="Poppins"/>
                <a:ea typeface="Poppins"/>
                <a:cs typeface="Poppins"/>
                <a:sym typeface="Poppins"/>
              </a:rPr>
              <a:t>Diodes introduce asymmetry to the fault current by allowing current flow in only one direction,mimicking the uneven conduction during an arcing fault.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Freeform 2"/>
          <p:cNvSpPr/>
          <p:nvPr/>
        </p:nvSpPr>
        <p:spPr>
          <a:xfrm>
            <a:off x="-1310762" y="-781134"/>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932459" y="9258300"/>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6044161" y="8802756"/>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1305565" y="1254167"/>
            <a:ext cx="14650815" cy="9032833"/>
          </a:xfrm>
          <a:custGeom>
            <a:avLst/>
            <a:gdLst/>
            <a:ahLst/>
            <a:cxnLst/>
            <a:rect l="l" t="t" r="r" b="b"/>
            <a:pathLst>
              <a:path w="14650815" h="9032833">
                <a:moveTo>
                  <a:pt x="0" y="0"/>
                </a:moveTo>
                <a:lnTo>
                  <a:pt x="14650815" y="0"/>
                </a:lnTo>
                <a:lnTo>
                  <a:pt x="14650815" y="9032833"/>
                </a:lnTo>
                <a:lnTo>
                  <a:pt x="0" y="9032833"/>
                </a:lnTo>
                <a:lnTo>
                  <a:pt x="0" y="0"/>
                </a:lnTo>
                <a:close/>
              </a:path>
            </a:pathLst>
          </a:custGeom>
          <a:blipFill>
            <a:blip r:embed="rId8"/>
            <a:stretch>
              <a:fillRect l="-43" t="-11810" r="-43"/>
            </a:stretch>
          </a:blipFill>
        </p:spPr>
      </p:sp>
      <p:grpSp>
        <p:nvGrpSpPr>
          <p:cNvPr id="6" name="Group 6"/>
          <p:cNvGrpSpPr/>
          <p:nvPr/>
        </p:nvGrpSpPr>
        <p:grpSpPr>
          <a:xfrm>
            <a:off x="1658902" y="1704493"/>
            <a:ext cx="10485474" cy="1753634"/>
            <a:chOff x="0" y="0"/>
            <a:chExt cx="1624474" cy="271684"/>
          </a:xfrm>
        </p:grpSpPr>
        <p:sp>
          <p:nvSpPr>
            <p:cNvPr id="7" name="Freeform 7"/>
            <p:cNvSpPr/>
            <p:nvPr/>
          </p:nvSpPr>
          <p:spPr>
            <a:xfrm>
              <a:off x="0" y="0"/>
              <a:ext cx="1624474" cy="271684"/>
            </a:xfrm>
            <a:custGeom>
              <a:avLst/>
              <a:gdLst/>
              <a:ahLst/>
              <a:cxnLst/>
              <a:rect l="l" t="t" r="r" b="b"/>
              <a:pathLst>
                <a:path w="1624474" h="271684">
                  <a:moveTo>
                    <a:pt x="16982" y="0"/>
                  </a:moveTo>
                  <a:lnTo>
                    <a:pt x="1607492" y="0"/>
                  </a:lnTo>
                  <a:cubicBezTo>
                    <a:pt x="1616871" y="0"/>
                    <a:pt x="1624474" y="7603"/>
                    <a:pt x="1624474" y="16982"/>
                  </a:cubicBezTo>
                  <a:lnTo>
                    <a:pt x="1624474" y="254702"/>
                  </a:lnTo>
                  <a:cubicBezTo>
                    <a:pt x="1624474" y="264081"/>
                    <a:pt x="1616871" y="271684"/>
                    <a:pt x="1607492" y="271684"/>
                  </a:cubicBezTo>
                  <a:lnTo>
                    <a:pt x="16982" y="271684"/>
                  </a:lnTo>
                  <a:cubicBezTo>
                    <a:pt x="7603" y="271684"/>
                    <a:pt x="0" y="264081"/>
                    <a:pt x="0" y="254702"/>
                  </a:cubicBezTo>
                  <a:lnTo>
                    <a:pt x="0" y="16982"/>
                  </a:lnTo>
                  <a:cubicBezTo>
                    <a:pt x="0" y="7603"/>
                    <a:pt x="7603" y="0"/>
                    <a:pt x="16982" y="0"/>
                  </a:cubicBezTo>
                  <a:close/>
                </a:path>
              </a:pathLst>
            </a:custGeom>
            <a:solidFill>
              <a:srgbClr val="D0D0D0">
                <a:alpha val="26667"/>
              </a:srgbClr>
            </a:solidFill>
            <a:ln w="12700">
              <a:solidFill>
                <a:srgbClr val="000000"/>
              </a:solidFill>
            </a:ln>
          </p:spPr>
        </p:sp>
      </p:grpSp>
      <p:sp>
        <p:nvSpPr>
          <p:cNvPr id="8" name="TextBox 8"/>
          <p:cNvSpPr txBox="1"/>
          <p:nvPr/>
        </p:nvSpPr>
        <p:spPr>
          <a:xfrm>
            <a:off x="1276990" y="422629"/>
            <a:ext cx="6010195" cy="752475"/>
          </a:xfrm>
          <a:prstGeom prst="rect">
            <a:avLst/>
          </a:prstGeom>
        </p:spPr>
        <p:txBody>
          <a:bodyPr lIns="0" tIns="0" rIns="0" bIns="0" rtlCol="0" anchor="t">
            <a:spAutoFit/>
          </a:bodyPr>
          <a:lstStyle/>
          <a:p>
            <a:pPr algn="l">
              <a:lnSpc>
                <a:spcPts val="5400"/>
              </a:lnSpc>
            </a:pPr>
            <a:r>
              <a:rPr lang="en-US" sz="5000" b="1">
                <a:solidFill>
                  <a:srgbClr val="000000"/>
                </a:solidFill>
                <a:latin typeface="Poppins Bold"/>
                <a:ea typeface="Poppins Bold"/>
                <a:cs typeface="Poppins Bold"/>
                <a:sym typeface="Poppins Bold"/>
              </a:rPr>
              <a:t>SIMULINK MODEL</a:t>
            </a:r>
          </a:p>
        </p:txBody>
      </p:sp>
      <p:grpSp>
        <p:nvGrpSpPr>
          <p:cNvPr id="9" name="Group 9"/>
          <p:cNvGrpSpPr/>
          <p:nvPr/>
        </p:nvGrpSpPr>
        <p:grpSpPr>
          <a:xfrm>
            <a:off x="2461206" y="3685594"/>
            <a:ext cx="9261742" cy="6444608"/>
            <a:chOff x="0" y="0"/>
            <a:chExt cx="1434886" cy="998438"/>
          </a:xfrm>
        </p:grpSpPr>
        <p:sp>
          <p:nvSpPr>
            <p:cNvPr id="10" name="Freeform 10"/>
            <p:cNvSpPr/>
            <p:nvPr/>
          </p:nvSpPr>
          <p:spPr>
            <a:xfrm>
              <a:off x="0" y="0"/>
              <a:ext cx="1434886" cy="998438"/>
            </a:xfrm>
            <a:custGeom>
              <a:avLst/>
              <a:gdLst/>
              <a:ahLst/>
              <a:cxnLst/>
              <a:rect l="l" t="t" r="r" b="b"/>
              <a:pathLst>
                <a:path w="1434886" h="998438">
                  <a:moveTo>
                    <a:pt x="19226" y="0"/>
                  </a:moveTo>
                  <a:lnTo>
                    <a:pt x="1415660" y="0"/>
                  </a:lnTo>
                  <a:cubicBezTo>
                    <a:pt x="1420759" y="0"/>
                    <a:pt x="1425650" y="2026"/>
                    <a:pt x="1429255" y="5631"/>
                  </a:cubicBezTo>
                  <a:cubicBezTo>
                    <a:pt x="1432861" y="9237"/>
                    <a:pt x="1434886" y="14127"/>
                    <a:pt x="1434886" y="19226"/>
                  </a:cubicBezTo>
                  <a:lnTo>
                    <a:pt x="1434886" y="979213"/>
                  </a:lnTo>
                  <a:cubicBezTo>
                    <a:pt x="1434886" y="989831"/>
                    <a:pt x="1426278" y="998438"/>
                    <a:pt x="1415660" y="998438"/>
                  </a:cubicBezTo>
                  <a:lnTo>
                    <a:pt x="19226" y="998438"/>
                  </a:lnTo>
                  <a:cubicBezTo>
                    <a:pt x="8608" y="998438"/>
                    <a:pt x="0" y="989831"/>
                    <a:pt x="0" y="979213"/>
                  </a:cubicBezTo>
                  <a:lnTo>
                    <a:pt x="0" y="19226"/>
                  </a:lnTo>
                  <a:cubicBezTo>
                    <a:pt x="0" y="8608"/>
                    <a:pt x="8608" y="0"/>
                    <a:pt x="19226" y="0"/>
                  </a:cubicBezTo>
                  <a:close/>
                </a:path>
              </a:pathLst>
            </a:custGeom>
            <a:solidFill>
              <a:srgbClr val="E8B57A">
                <a:alpha val="13725"/>
              </a:srgbClr>
            </a:solidFill>
            <a:ln w="12700">
              <a:solidFill>
                <a:srgbClr val="000000"/>
              </a:solidFill>
            </a:ln>
          </p:spPr>
        </p:sp>
      </p:grpSp>
      <p:sp>
        <p:nvSpPr>
          <p:cNvPr id="11" name="TextBox 11"/>
          <p:cNvSpPr txBox="1"/>
          <p:nvPr/>
        </p:nvSpPr>
        <p:spPr>
          <a:xfrm>
            <a:off x="6036442" y="1840062"/>
            <a:ext cx="2211546" cy="319278"/>
          </a:xfrm>
          <a:prstGeom prst="rect">
            <a:avLst/>
          </a:prstGeom>
        </p:spPr>
        <p:txBody>
          <a:bodyPr lIns="0" tIns="0" rIns="0" bIns="0" rtlCol="0" anchor="t">
            <a:spAutoFit/>
          </a:bodyPr>
          <a:lstStyle/>
          <a:p>
            <a:pPr algn="ctr">
              <a:lnSpc>
                <a:spcPts val="2375"/>
              </a:lnSpc>
              <a:spcBef>
                <a:spcPct val="0"/>
              </a:spcBef>
            </a:pPr>
            <a:r>
              <a:rPr lang="en-US" sz="2199" b="1">
                <a:solidFill>
                  <a:srgbClr val="000000"/>
                </a:solidFill>
                <a:latin typeface="Poppins Bold"/>
                <a:ea typeface="Poppins Bold"/>
                <a:cs typeface="Poppins Bold"/>
                <a:sym typeface="Poppins Bold"/>
              </a:rPr>
              <a:t>Testing System</a:t>
            </a:r>
          </a:p>
        </p:txBody>
      </p:sp>
      <p:sp>
        <p:nvSpPr>
          <p:cNvPr id="12" name="TextBox 12"/>
          <p:cNvSpPr txBox="1"/>
          <p:nvPr/>
        </p:nvSpPr>
        <p:spPr>
          <a:xfrm>
            <a:off x="2985828" y="3891797"/>
            <a:ext cx="1377156" cy="319278"/>
          </a:xfrm>
          <a:prstGeom prst="rect">
            <a:avLst/>
          </a:prstGeom>
        </p:spPr>
        <p:txBody>
          <a:bodyPr lIns="0" tIns="0" rIns="0" bIns="0" rtlCol="0" anchor="t">
            <a:spAutoFit/>
          </a:bodyPr>
          <a:lstStyle/>
          <a:p>
            <a:pPr algn="ctr">
              <a:lnSpc>
                <a:spcPts val="2375"/>
              </a:lnSpc>
              <a:spcBef>
                <a:spcPct val="0"/>
              </a:spcBef>
            </a:pPr>
            <a:r>
              <a:rPr lang="en-US" sz="2199" b="1">
                <a:solidFill>
                  <a:srgbClr val="000000"/>
                </a:solidFill>
                <a:latin typeface="Poppins Bold"/>
                <a:ea typeface="Poppins Bold"/>
                <a:cs typeface="Poppins Bold"/>
                <a:sym typeface="Poppins Bold"/>
              </a:rPr>
              <a:t>HIF Model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Freeform 2"/>
          <p:cNvSpPr/>
          <p:nvPr/>
        </p:nvSpPr>
        <p:spPr>
          <a:xfrm>
            <a:off x="-1310762" y="-781134"/>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932459" y="9258300"/>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6044161" y="8802756"/>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9735154" y="2097066"/>
            <a:ext cx="6271447" cy="3255713"/>
          </a:xfrm>
          <a:custGeom>
            <a:avLst/>
            <a:gdLst/>
            <a:ahLst/>
            <a:cxnLst/>
            <a:rect l="l" t="t" r="r" b="b"/>
            <a:pathLst>
              <a:path w="6271447" h="3255713">
                <a:moveTo>
                  <a:pt x="0" y="0"/>
                </a:moveTo>
                <a:lnTo>
                  <a:pt x="6271446" y="0"/>
                </a:lnTo>
                <a:lnTo>
                  <a:pt x="6271446" y="3255713"/>
                </a:lnTo>
                <a:lnTo>
                  <a:pt x="0" y="3255713"/>
                </a:lnTo>
                <a:lnTo>
                  <a:pt x="0" y="0"/>
                </a:lnTo>
                <a:close/>
              </a:path>
            </a:pathLst>
          </a:custGeom>
          <a:blipFill>
            <a:blip r:embed="rId8"/>
            <a:stretch>
              <a:fillRect/>
            </a:stretch>
          </a:blipFill>
        </p:spPr>
      </p:sp>
      <p:sp>
        <p:nvSpPr>
          <p:cNvPr id="6" name="Freeform 6"/>
          <p:cNvSpPr/>
          <p:nvPr/>
        </p:nvSpPr>
        <p:spPr>
          <a:xfrm>
            <a:off x="1847610" y="2039878"/>
            <a:ext cx="5756319" cy="3370090"/>
          </a:xfrm>
          <a:custGeom>
            <a:avLst/>
            <a:gdLst/>
            <a:ahLst/>
            <a:cxnLst/>
            <a:rect l="l" t="t" r="r" b="b"/>
            <a:pathLst>
              <a:path w="5756319" h="3370090">
                <a:moveTo>
                  <a:pt x="0" y="0"/>
                </a:moveTo>
                <a:lnTo>
                  <a:pt x="5756319" y="0"/>
                </a:lnTo>
                <a:lnTo>
                  <a:pt x="5756319" y="3370089"/>
                </a:lnTo>
                <a:lnTo>
                  <a:pt x="0" y="3370089"/>
                </a:lnTo>
                <a:lnTo>
                  <a:pt x="0" y="0"/>
                </a:lnTo>
                <a:close/>
              </a:path>
            </a:pathLst>
          </a:custGeom>
          <a:blipFill>
            <a:blip r:embed="rId9"/>
            <a:stretch>
              <a:fillRect/>
            </a:stretch>
          </a:blipFill>
        </p:spPr>
      </p:sp>
      <p:sp>
        <p:nvSpPr>
          <p:cNvPr id="7" name="TextBox 7"/>
          <p:cNvSpPr txBox="1"/>
          <p:nvPr/>
        </p:nvSpPr>
        <p:spPr>
          <a:xfrm>
            <a:off x="1319096" y="413104"/>
            <a:ext cx="6419124" cy="815721"/>
          </a:xfrm>
          <a:prstGeom prst="rect">
            <a:avLst/>
          </a:prstGeom>
        </p:spPr>
        <p:txBody>
          <a:bodyPr lIns="0" tIns="0" rIns="0" bIns="0" rtlCol="0" anchor="t">
            <a:spAutoFit/>
          </a:bodyPr>
          <a:lstStyle/>
          <a:p>
            <a:pPr algn="l">
              <a:lnSpc>
                <a:spcPts val="5831"/>
              </a:lnSpc>
            </a:pPr>
            <a:r>
              <a:rPr lang="en-US" sz="5399" b="1">
                <a:solidFill>
                  <a:srgbClr val="000000"/>
                </a:solidFill>
                <a:latin typeface="Poppins Bold"/>
                <a:ea typeface="Poppins Bold"/>
                <a:cs typeface="Poppins Bold"/>
                <a:sym typeface="Poppins Bold"/>
              </a:rPr>
              <a:t>CHARACTERISTICS</a:t>
            </a:r>
          </a:p>
        </p:txBody>
      </p:sp>
      <p:sp>
        <p:nvSpPr>
          <p:cNvPr id="8" name="TextBox 8"/>
          <p:cNvSpPr txBox="1"/>
          <p:nvPr/>
        </p:nvSpPr>
        <p:spPr>
          <a:xfrm>
            <a:off x="3508987" y="1381106"/>
            <a:ext cx="2363056" cy="479108"/>
          </a:xfrm>
          <a:prstGeom prst="rect">
            <a:avLst/>
          </a:prstGeom>
        </p:spPr>
        <p:txBody>
          <a:bodyPr lIns="0" tIns="0" rIns="0" bIns="0" rtlCol="0" anchor="t">
            <a:spAutoFit/>
          </a:bodyPr>
          <a:lstStyle/>
          <a:p>
            <a:pPr algn="ctr">
              <a:lnSpc>
                <a:spcPts val="3480"/>
              </a:lnSpc>
              <a:spcBef>
                <a:spcPct val="0"/>
              </a:spcBef>
            </a:pPr>
            <a:r>
              <a:rPr lang="en-US" sz="3222" b="1">
                <a:solidFill>
                  <a:srgbClr val="000000"/>
                </a:solidFill>
                <a:latin typeface="Poppins Bold"/>
                <a:ea typeface="Poppins Bold"/>
                <a:cs typeface="Poppins Bold"/>
                <a:sym typeface="Poppins Bold"/>
              </a:rPr>
              <a:t>HIF Current</a:t>
            </a:r>
          </a:p>
        </p:txBody>
      </p:sp>
      <p:sp>
        <p:nvSpPr>
          <p:cNvPr id="9" name="TextBox 9"/>
          <p:cNvSpPr txBox="1"/>
          <p:nvPr/>
        </p:nvSpPr>
        <p:spPr>
          <a:xfrm>
            <a:off x="11211963" y="1381106"/>
            <a:ext cx="2965280" cy="441924"/>
          </a:xfrm>
          <a:prstGeom prst="rect">
            <a:avLst/>
          </a:prstGeom>
        </p:spPr>
        <p:txBody>
          <a:bodyPr lIns="0" tIns="0" rIns="0" bIns="0" rtlCol="0" anchor="t">
            <a:spAutoFit/>
          </a:bodyPr>
          <a:lstStyle/>
          <a:p>
            <a:pPr algn="ctr">
              <a:lnSpc>
                <a:spcPts val="3229"/>
              </a:lnSpc>
              <a:spcBef>
                <a:spcPct val="0"/>
              </a:spcBef>
            </a:pPr>
            <a:r>
              <a:rPr lang="en-US" sz="2990" b="1">
                <a:solidFill>
                  <a:srgbClr val="000000"/>
                </a:solidFill>
                <a:latin typeface="Poppins Bold"/>
                <a:ea typeface="Poppins Bold"/>
                <a:cs typeface="Poppins Bold"/>
                <a:sym typeface="Poppins Bold"/>
              </a:rPr>
              <a:t>HIF Arc Voltage</a:t>
            </a:r>
          </a:p>
        </p:txBody>
      </p:sp>
      <p:sp>
        <p:nvSpPr>
          <p:cNvPr id="10" name="TextBox 10"/>
          <p:cNvSpPr txBox="1"/>
          <p:nvPr/>
        </p:nvSpPr>
        <p:spPr>
          <a:xfrm>
            <a:off x="6830639" y="5717010"/>
            <a:ext cx="3778238" cy="479108"/>
          </a:xfrm>
          <a:prstGeom prst="rect">
            <a:avLst/>
          </a:prstGeom>
        </p:spPr>
        <p:txBody>
          <a:bodyPr lIns="0" tIns="0" rIns="0" bIns="0" rtlCol="0" anchor="t">
            <a:spAutoFit/>
          </a:bodyPr>
          <a:lstStyle/>
          <a:p>
            <a:pPr algn="ctr">
              <a:lnSpc>
                <a:spcPts val="3480"/>
              </a:lnSpc>
              <a:spcBef>
                <a:spcPct val="0"/>
              </a:spcBef>
            </a:pPr>
            <a:r>
              <a:rPr lang="en-US" sz="3222" b="1">
                <a:solidFill>
                  <a:srgbClr val="000000"/>
                </a:solidFill>
                <a:latin typeface="Poppins Bold"/>
                <a:ea typeface="Poppins Bold"/>
                <a:cs typeface="Poppins Bold"/>
                <a:sym typeface="Poppins Bold"/>
              </a:rPr>
              <a:t>VI Characteristics</a:t>
            </a:r>
          </a:p>
        </p:txBody>
      </p:sp>
      <p:sp>
        <p:nvSpPr>
          <p:cNvPr id="11" name="Freeform 11"/>
          <p:cNvSpPr/>
          <p:nvPr/>
        </p:nvSpPr>
        <p:spPr>
          <a:xfrm>
            <a:off x="5383365" y="6338993"/>
            <a:ext cx="6933275" cy="3517306"/>
          </a:xfrm>
          <a:custGeom>
            <a:avLst/>
            <a:gdLst/>
            <a:ahLst/>
            <a:cxnLst/>
            <a:rect l="l" t="t" r="r" b="b"/>
            <a:pathLst>
              <a:path w="6933275" h="3517306">
                <a:moveTo>
                  <a:pt x="0" y="0"/>
                </a:moveTo>
                <a:lnTo>
                  <a:pt x="6933276" y="0"/>
                </a:lnTo>
                <a:lnTo>
                  <a:pt x="6933276" y="3517307"/>
                </a:lnTo>
                <a:lnTo>
                  <a:pt x="0" y="3517307"/>
                </a:lnTo>
                <a:lnTo>
                  <a:pt x="0" y="0"/>
                </a:lnTo>
                <a:close/>
              </a:path>
            </a:pathLst>
          </a:custGeom>
          <a:blipFill>
            <a:blip r:embed="rId10"/>
            <a:stretch>
              <a:fillRect t="-4538" r="-24700" b="-4538"/>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Freeform 2"/>
          <p:cNvSpPr/>
          <p:nvPr/>
        </p:nvSpPr>
        <p:spPr>
          <a:xfrm>
            <a:off x="-1310762" y="-781134"/>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932459" y="9258300"/>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6044161" y="8802756"/>
            <a:ext cx="3019880" cy="2261135"/>
          </a:xfrm>
          <a:custGeom>
            <a:avLst/>
            <a:gdLst/>
            <a:ahLst/>
            <a:cxnLst/>
            <a:rect l="l" t="t" r="r" b="b"/>
            <a:pathLst>
              <a:path w="3019880" h="2261135">
                <a:moveTo>
                  <a:pt x="0" y="0"/>
                </a:moveTo>
                <a:lnTo>
                  <a:pt x="3019880" y="0"/>
                </a:lnTo>
                <a:lnTo>
                  <a:pt x="3019880" y="2261135"/>
                </a:lnTo>
                <a:lnTo>
                  <a:pt x="0" y="22611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382663" y="1462943"/>
            <a:ext cx="5990264" cy="8470381"/>
          </a:xfrm>
          <a:custGeom>
            <a:avLst/>
            <a:gdLst/>
            <a:ahLst/>
            <a:cxnLst/>
            <a:rect l="l" t="t" r="r" b="b"/>
            <a:pathLst>
              <a:path w="5990264" h="8470381">
                <a:moveTo>
                  <a:pt x="0" y="0"/>
                </a:moveTo>
                <a:lnTo>
                  <a:pt x="5990264" y="0"/>
                </a:lnTo>
                <a:lnTo>
                  <a:pt x="5990264" y="8470380"/>
                </a:lnTo>
                <a:lnTo>
                  <a:pt x="0" y="8470380"/>
                </a:lnTo>
                <a:lnTo>
                  <a:pt x="0" y="0"/>
                </a:lnTo>
                <a:close/>
              </a:path>
            </a:pathLst>
          </a:custGeom>
          <a:blipFill>
            <a:blip r:embed="rId8"/>
            <a:stretch>
              <a:fillRect l="-3120"/>
            </a:stretch>
          </a:blipFill>
        </p:spPr>
      </p:sp>
      <p:sp>
        <p:nvSpPr>
          <p:cNvPr id="6" name="TextBox 6"/>
          <p:cNvSpPr txBox="1"/>
          <p:nvPr/>
        </p:nvSpPr>
        <p:spPr>
          <a:xfrm>
            <a:off x="1319096" y="413104"/>
            <a:ext cx="9650412" cy="815721"/>
          </a:xfrm>
          <a:prstGeom prst="rect">
            <a:avLst/>
          </a:prstGeom>
        </p:spPr>
        <p:txBody>
          <a:bodyPr lIns="0" tIns="0" rIns="0" bIns="0" rtlCol="0" anchor="t">
            <a:spAutoFit/>
          </a:bodyPr>
          <a:lstStyle/>
          <a:p>
            <a:pPr algn="l">
              <a:lnSpc>
                <a:spcPts val="5831"/>
              </a:lnSpc>
            </a:pPr>
            <a:r>
              <a:rPr lang="en-US" sz="5399" b="1">
                <a:solidFill>
                  <a:srgbClr val="000000"/>
                </a:solidFill>
                <a:latin typeface="Poppins Bold"/>
                <a:ea typeface="Poppins Bold"/>
                <a:cs typeface="Poppins Bold"/>
                <a:sym typeface="Poppins Bold"/>
              </a:rPr>
              <a:t>Generating Training Set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DECED"/>
        </a:solidFill>
        <a:effectLst/>
      </p:bgPr>
    </p:bg>
    <p:spTree>
      <p:nvGrpSpPr>
        <p:cNvPr id="1" name=""/>
        <p:cNvGrpSpPr/>
        <p:nvPr/>
      </p:nvGrpSpPr>
      <p:grpSpPr>
        <a:xfrm>
          <a:off x="0" y="0"/>
          <a:ext cx="0" cy="0"/>
          <a:chOff x="0" y="0"/>
          <a:chExt cx="0" cy="0"/>
        </a:xfrm>
      </p:grpSpPr>
      <p:sp>
        <p:nvSpPr>
          <p:cNvPr id="2" name="Freeform 2"/>
          <p:cNvSpPr/>
          <p:nvPr/>
        </p:nvSpPr>
        <p:spPr>
          <a:xfrm>
            <a:off x="-1310762" y="-781134"/>
            <a:ext cx="3158372" cy="3150476"/>
          </a:xfrm>
          <a:custGeom>
            <a:avLst/>
            <a:gdLst/>
            <a:ahLst/>
            <a:cxnLst/>
            <a:rect l="l" t="t" r="r" b="b"/>
            <a:pathLst>
              <a:path w="3158372" h="3150476">
                <a:moveTo>
                  <a:pt x="0" y="0"/>
                </a:moveTo>
                <a:lnTo>
                  <a:pt x="3158372" y="0"/>
                </a:lnTo>
                <a:lnTo>
                  <a:pt x="3158372" y="3150476"/>
                </a:lnTo>
                <a:lnTo>
                  <a:pt x="0" y="31504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932459" y="9258300"/>
            <a:ext cx="3211541" cy="3285464"/>
          </a:xfrm>
          <a:custGeom>
            <a:avLst/>
            <a:gdLst/>
            <a:ahLst/>
            <a:cxnLst/>
            <a:rect l="l" t="t" r="r" b="b"/>
            <a:pathLst>
              <a:path w="3211541" h="3285464">
                <a:moveTo>
                  <a:pt x="0" y="0"/>
                </a:moveTo>
                <a:lnTo>
                  <a:pt x="3211541" y="0"/>
                </a:lnTo>
                <a:lnTo>
                  <a:pt x="3211541" y="3285464"/>
                </a:lnTo>
                <a:lnTo>
                  <a:pt x="0" y="32854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6566619" y="9156432"/>
            <a:ext cx="3019880" cy="2261135"/>
          </a:xfrm>
          <a:custGeom>
            <a:avLst/>
            <a:gdLst/>
            <a:ahLst/>
            <a:cxnLst/>
            <a:rect l="l" t="t" r="r" b="b"/>
            <a:pathLst>
              <a:path w="3019880" h="2261135">
                <a:moveTo>
                  <a:pt x="0" y="0"/>
                </a:moveTo>
                <a:lnTo>
                  <a:pt x="3019880" y="0"/>
                </a:lnTo>
                <a:lnTo>
                  <a:pt x="3019880" y="2261136"/>
                </a:lnTo>
                <a:lnTo>
                  <a:pt x="0" y="226113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10969508" y="6450434"/>
            <a:ext cx="6542083" cy="3346142"/>
          </a:xfrm>
          <a:custGeom>
            <a:avLst/>
            <a:gdLst/>
            <a:ahLst/>
            <a:cxnLst/>
            <a:rect l="l" t="t" r="r" b="b"/>
            <a:pathLst>
              <a:path w="6542083" h="3346142">
                <a:moveTo>
                  <a:pt x="0" y="0"/>
                </a:moveTo>
                <a:lnTo>
                  <a:pt x="6542083" y="0"/>
                </a:lnTo>
                <a:lnTo>
                  <a:pt x="6542083" y="3346142"/>
                </a:lnTo>
                <a:lnTo>
                  <a:pt x="0" y="3346142"/>
                </a:lnTo>
                <a:lnTo>
                  <a:pt x="0" y="0"/>
                </a:lnTo>
                <a:close/>
              </a:path>
            </a:pathLst>
          </a:custGeom>
          <a:blipFill>
            <a:blip r:embed="rId8"/>
            <a:stretch>
              <a:fillRect/>
            </a:stretch>
          </a:blipFill>
        </p:spPr>
      </p:sp>
      <p:sp>
        <p:nvSpPr>
          <p:cNvPr id="6" name="Freeform 6"/>
          <p:cNvSpPr/>
          <p:nvPr/>
        </p:nvSpPr>
        <p:spPr>
          <a:xfrm>
            <a:off x="1847610" y="6450434"/>
            <a:ext cx="6445639" cy="3346142"/>
          </a:xfrm>
          <a:custGeom>
            <a:avLst/>
            <a:gdLst/>
            <a:ahLst/>
            <a:cxnLst/>
            <a:rect l="l" t="t" r="r" b="b"/>
            <a:pathLst>
              <a:path w="6445639" h="3346142">
                <a:moveTo>
                  <a:pt x="0" y="0"/>
                </a:moveTo>
                <a:lnTo>
                  <a:pt x="6445640" y="0"/>
                </a:lnTo>
                <a:lnTo>
                  <a:pt x="6445640" y="3346142"/>
                </a:lnTo>
                <a:lnTo>
                  <a:pt x="0" y="3346142"/>
                </a:lnTo>
                <a:lnTo>
                  <a:pt x="0" y="0"/>
                </a:lnTo>
                <a:close/>
              </a:path>
            </a:pathLst>
          </a:custGeom>
          <a:blipFill>
            <a:blip r:embed="rId9"/>
            <a:stretch>
              <a:fillRect/>
            </a:stretch>
          </a:blipFill>
        </p:spPr>
      </p:sp>
      <p:sp>
        <p:nvSpPr>
          <p:cNvPr id="7" name="Freeform 7"/>
          <p:cNvSpPr/>
          <p:nvPr/>
        </p:nvSpPr>
        <p:spPr>
          <a:xfrm>
            <a:off x="10969508" y="2319100"/>
            <a:ext cx="6423849" cy="3334830"/>
          </a:xfrm>
          <a:custGeom>
            <a:avLst/>
            <a:gdLst/>
            <a:ahLst/>
            <a:cxnLst/>
            <a:rect l="l" t="t" r="r" b="b"/>
            <a:pathLst>
              <a:path w="6423849" h="3334830">
                <a:moveTo>
                  <a:pt x="0" y="0"/>
                </a:moveTo>
                <a:lnTo>
                  <a:pt x="6423849" y="0"/>
                </a:lnTo>
                <a:lnTo>
                  <a:pt x="6423849" y="3334830"/>
                </a:lnTo>
                <a:lnTo>
                  <a:pt x="0" y="3334830"/>
                </a:lnTo>
                <a:lnTo>
                  <a:pt x="0" y="0"/>
                </a:lnTo>
                <a:close/>
              </a:path>
            </a:pathLst>
          </a:custGeom>
          <a:blipFill>
            <a:blip r:embed="rId10"/>
            <a:stretch>
              <a:fillRect/>
            </a:stretch>
          </a:blipFill>
        </p:spPr>
      </p:sp>
      <p:sp>
        <p:nvSpPr>
          <p:cNvPr id="8" name="Freeform 8"/>
          <p:cNvSpPr/>
          <p:nvPr/>
        </p:nvSpPr>
        <p:spPr>
          <a:xfrm>
            <a:off x="1847610" y="2203591"/>
            <a:ext cx="6302969" cy="3272077"/>
          </a:xfrm>
          <a:custGeom>
            <a:avLst/>
            <a:gdLst/>
            <a:ahLst/>
            <a:cxnLst/>
            <a:rect l="l" t="t" r="r" b="b"/>
            <a:pathLst>
              <a:path w="6302969" h="3272077">
                <a:moveTo>
                  <a:pt x="0" y="0"/>
                </a:moveTo>
                <a:lnTo>
                  <a:pt x="6302969" y="0"/>
                </a:lnTo>
                <a:lnTo>
                  <a:pt x="6302969" y="3272077"/>
                </a:lnTo>
                <a:lnTo>
                  <a:pt x="0" y="3272077"/>
                </a:lnTo>
                <a:lnTo>
                  <a:pt x="0" y="0"/>
                </a:lnTo>
                <a:close/>
              </a:path>
            </a:pathLst>
          </a:custGeom>
          <a:blipFill>
            <a:blip r:embed="rId11"/>
            <a:stretch>
              <a:fillRect/>
            </a:stretch>
          </a:blipFill>
        </p:spPr>
      </p:sp>
      <p:sp>
        <p:nvSpPr>
          <p:cNvPr id="9" name="TextBox 9"/>
          <p:cNvSpPr txBox="1"/>
          <p:nvPr/>
        </p:nvSpPr>
        <p:spPr>
          <a:xfrm>
            <a:off x="1319096" y="413104"/>
            <a:ext cx="9650412" cy="815721"/>
          </a:xfrm>
          <a:prstGeom prst="rect">
            <a:avLst/>
          </a:prstGeom>
        </p:spPr>
        <p:txBody>
          <a:bodyPr lIns="0" tIns="0" rIns="0" bIns="0" rtlCol="0" anchor="t">
            <a:spAutoFit/>
          </a:bodyPr>
          <a:lstStyle/>
          <a:p>
            <a:pPr algn="l">
              <a:lnSpc>
                <a:spcPts val="5831"/>
              </a:lnSpc>
            </a:pPr>
            <a:r>
              <a:rPr lang="en-US" sz="5399" b="1">
                <a:solidFill>
                  <a:srgbClr val="000000"/>
                </a:solidFill>
                <a:latin typeface="Poppins Bold"/>
                <a:ea typeface="Poppins Bold"/>
                <a:cs typeface="Poppins Bold"/>
                <a:sym typeface="Poppins Bold"/>
              </a:rPr>
              <a:t>Difficulty in Detecting HIF</a:t>
            </a:r>
          </a:p>
        </p:txBody>
      </p:sp>
      <p:sp>
        <p:nvSpPr>
          <p:cNvPr id="10" name="TextBox 10"/>
          <p:cNvSpPr txBox="1"/>
          <p:nvPr/>
        </p:nvSpPr>
        <p:spPr>
          <a:xfrm>
            <a:off x="12394203" y="1756473"/>
            <a:ext cx="2895749" cy="424182"/>
          </a:xfrm>
          <a:prstGeom prst="rect">
            <a:avLst/>
          </a:prstGeom>
        </p:spPr>
        <p:txBody>
          <a:bodyPr lIns="0" tIns="0" rIns="0" bIns="0" rtlCol="0" anchor="t">
            <a:spAutoFit/>
          </a:bodyPr>
          <a:lstStyle/>
          <a:p>
            <a:pPr algn="ctr">
              <a:lnSpc>
                <a:spcPts val="3060"/>
              </a:lnSpc>
              <a:spcBef>
                <a:spcPct val="0"/>
              </a:spcBef>
            </a:pPr>
            <a:r>
              <a:rPr lang="en-US" sz="2833" b="1">
                <a:solidFill>
                  <a:srgbClr val="000000"/>
                </a:solidFill>
                <a:latin typeface="Poppins Bold"/>
                <a:ea typeface="Poppins Bold"/>
                <a:cs typeface="Poppins Bold"/>
                <a:sym typeface="Poppins Bold"/>
              </a:rPr>
              <a:t>Normal Current</a:t>
            </a:r>
          </a:p>
        </p:txBody>
      </p:sp>
      <p:sp>
        <p:nvSpPr>
          <p:cNvPr id="11" name="TextBox 11"/>
          <p:cNvSpPr txBox="1"/>
          <p:nvPr/>
        </p:nvSpPr>
        <p:spPr>
          <a:xfrm>
            <a:off x="12958140" y="5927308"/>
            <a:ext cx="2446586" cy="424182"/>
          </a:xfrm>
          <a:prstGeom prst="rect">
            <a:avLst/>
          </a:prstGeom>
        </p:spPr>
        <p:txBody>
          <a:bodyPr lIns="0" tIns="0" rIns="0" bIns="0" rtlCol="0" anchor="t">
            <a:spAutoFit/>
          </a:bodyPr>
          <a:lstStyle/>
          <a:p>
            <a:pPr algn="ctr">
              <a:lnSpc>
                <a:spcPts val="3060"/>
              </a:lnSpc>
              <a:spcBef>
                <a:spcPct val="0"/>
              </a:spcBef>
            </a:pPr>
            <a:r>
              <a:rPr lang="en-US" sz="2833" b="1">
                <a:solidFill>
                  <a:srgbClr val="000000"/>
                </a:solidFill>
                <a:latin typeface="Poppins Bold"/>
                <a:ea typeface="Poppins Bold"/>
                <a:cs typeface="Poppins Bold"/>
                <a:sym typeface="Poppins Bold"/>
              </a:rPr>
              <a:t>Fault Current</a:t>
            </a:r>
          </a:p>
        </p:txBody>
      </p:sp>
      <p:sp>
        <p:nvSpPr>
          <p:cNvPr id="12" name="TextBox 12"/>
          <p:cNvSpPr txBox="1"/>
          <p:nvPr/>
        </p:nvSpPr>
        <p:spPr>
          <a:xfrm>
            <a:off x="3399965" y="1756473"/>
            <a:ext cx="2915245" cy="424182"/>
          </a:xfrm>
          <a:prstGeom prst="rect">
            <a:avLst/>
          </a:prstGeom>
        </p:spPr>
        <p:txBody>
          <a:bodyPr lIns="0" tIns="0" rIns="0" bIns="0" rtlCol="0" anchor="t">
            <a:spAutoFit/>
          </a:bodyPr>
          <a:lstStyle/>
          <a:p>
            <a:pPr algn="ctr">
              <a:lnSpc>
                <a:spcPts val="3060"/>
              </a:lnSpc>
              <a:spcBef>
                <a:spcPct val="0"/>
              </a:spcBef>
            </a:pPr>
            <a:r>
              <a:rPr lang="en-US" sz="2833" b="1">
                <a:solidFill>
                  <a:srgbClr val="000000"/>
                </a:solidFill>
                <a:latin typeface="Poppins Bold"/>
                <a:ea typeface="Poppins Bold"/>
                <a:cs typeface="Poppins Bold"/>
                <a:sym typeface="Poppins Bold"/>
              </a:rPr>
              <a:t>Normal Voltage</a:t>
            </a:r>
          </a:p>
        </p:txBody>
      </p:sp>
      <p:sp>
        <p:nvSpPr>
          <p:cNvPr id="13" name="TextBox 13"/>
          <p:cNvSpPr txBox="1"/>
          <p:nvPr/>
        </p:nvSpPr>
        <p:spPr>
          <a:xfrm>
            <a:off x="3668004" y="5927308"/>
            <a:ext cx="2379166" cy="413133"/>
          </a:xfrm>
          <a:prstGeom prst="rect">
            <a:avLst/>
          </a:prstGeom>
        </p:spPr>
        <p:txBody>
          <a:bodyPr lIns="0" tIns="0" rIns="0" bIns="0" rtlCol="0" anchor="t">
            <a:spAutoFit/>
          </a:bodyPr>
          <a:lstStyle/>
          <a:p>
            <a:pPr algn="ctr">
              <a:lnSpc>
                <a:spcPts val="2952"/>
              </a:lnSpc>
              <a:spcBef>
                <a:spcPct val="0"/>
              </a:spcBef>
            </a:pPr>
            <a:r>
              <a:rPr lang="en-US" sz="2733" b="1">
                <a:solidFill>
                  <a:srgbClr val="000000"/>
                </a:solidFill>
                <a:latin typeface="Poppins Bold"/>
                <a:ea typeface="Poppins Bold"/>
                <a:cs typeface="Poppins Bold"/>
                <a:sym typeface="Poppins Bold"/>
              </a:rPr>
              <a:t>Fault Voltage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1430</Words>
  <Application>Microsoft Office PowerPoint</Application>
  <PresentationFormat>Custom</PresentationFormat>
  <Paragraphs>107</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Poppins</vt:lpstr>
      <vt:lpstr>Quicksand Bold</vt:lpstr>
      <vt:lpstr>Quicksand</vt:lpstr>
      <vt:lpstr>Poppins Bold</vt:lpstr>
      <vt:lpstr>Calibri</vt:lpstr>
      <vt:lpstr>Raleway Bold</vt:lpstr>
      <vt:lpstr>Quicksand Semi-Bold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MidTerm Project Presentation</dc:title>
  <cp:lastModifiedBy>Kshitij Maheshwari</cp:lastModifiedBy>
  <cp:revision>1</cp:revision>
  <dcterms:created xsi:type="dcterms:W3CDTF">2006-08-16T00:00:00Z</dcterms:created>
  <dcterms:modified xsi:type="dcterms:W3CDTF">2025-05-28T07:25:15Z</dcterms:modified>
  <dc:identifier>DAGg-r-BMm4</dc:identifier>
</cp:coreProperties>
</file>

<file path=docProps/thumbnail.jpeg>
</file>